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tmp" ContentType="image/p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ppt/theme/themeOverride35.xml" ContentType="application/vnd.openxmlformats-officedocument.themeOverride+xml"/>
  <Override PartName="/ppt/theme/themeOverride36.xml" ContentType="application/vnd.openxmlformats-officedocument.themeOverride+xml"/>
  <Override PartName="/ppt/theme/themeOverride37.xml" ContentType="application/vnd.openxmlformats-officedocument.themeOverride+xml"/>
  <Override PartName="/ppt/theme/themeOverride38.xml" ContentType="application/vnd.openxmlformats-officedocument.themeOverride+xml"/>
  <Override PartName="/ppt/theme/themeOverride39.xml" ContentType="application/vnd.openxmlformats-officedocument.themeOverride+xml"/>
  <Override PartName="/ppt/theme/themeOverride40.xml" ContentType="application/vnd.openxmlformats-officedocument.themeOverride+xml"/>
  <Override PartName="/ppt/theme/themeOverride41.xml" ContentType="application/vnd.openxmlformats-officedocument.themeOverride+xml"/>
  <Override PartName="/ppt/theme/themeOverride42.xml" ContentType="application/vnd.openxmlformats-officedocument.themeOverride+xml"/>
  <Override PartName="/ppt/theme/themeOverride43.xml" ContentType="application/vnd.openxmlformats-officedocument.themeOverride+xml"/>
  <Override PartName="/ppt/theme/themeOverride44.xml" ContentType="application/vnd.openxmlformats-officedocument.themeOverride+xml"/>
  <Override PartName="/ppt/theme/themeOverride45.xml" ContentType="application/vnd.openxmlformats-officedocument.themeOverride+xml"/>
  <Override PartName="/ppt/theme/themeOverride46.xml" ContentType="application/vnd.openxmlformats-officedocument.themeOverride+xml"/>
  <Override PartName="/ppt/theme/themeOverride47.xml" ContentType="application/vnd.openxmlformats-officedocument.themeOverride+xml"/>
  <Override PartName="/ppt/theme/themeOverride48.xml" ContentType="application/vnd.openxmlformats-officedocument.themeOverride+xml"/>
  <Override PartName="/ppt/theme/themeOverride49.xml" ContentType="application/vnd.openxmlformats-officedocument.themeOverride+xml"/>
  <Override PartName="/ppt/theme/themeOverride50.xml" ContentType="application/vnd.openxmlformats-officedocument.themeOverride+xml"/>
  <Override PartName="/ppt/theme/themeOverride5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303" r:id="rId3"/>
    <p:sldId id="317" r:id="rId4"/>
    <p:sldId id="305" r:id="rId5"/>
    <p:sldId id="304" r:id="rId6"/>
    <p:sldId id="306" r:id="rId7"/>
    <p:sldId id="320" r:id="rId8"/>
    <p:sldId id="318" r:id="rId9"/>
    <p:sldId id="319" r:id="rId10"/>
    <p:sldId id="289" r:id="rId11"/>
    <p:sldId id="270" r:id="rId12"/>
    <p:sldId id="260" r:id="rId13"/>
    <p:sldId id="265" r:id="rId14"/>
    <p:sldId id="266" r:id="rId15"/>
    <p:sldId id="267" r:id="rId16"/>
    <p:sldId id="268" r:id="rId17"/>
    <p:sldId id="269" r:id="rId18"/>
    <p:sldId id="280" r:id="rId19"/>
    <p:sldId id="277" r:id="rId20"/>
    <p:sldId id="278" r:id="rId21"/>
    <p:sldId id="279" r:id="rId22"/>
    <p:sldId id="307" r:id="rId23"/>
    <p:sldId id="281" r:id="rId24"/>
    <p:sldId id="282" r:id="rId25"/>
    <p:sldId id="284" r:id="rId26"/>
    <p:sldId id="322" r:id="rId27"/>
    <p:sldId id="323" r:id="rId28"/>
    <p:sldId id="324" r:id="rId29"/>
    <p:sldId id="325" r:id="rId30"/>
    <p:sldId id="326" r:id="rId31"/>
    <p:sldId id="327" r:id="rId32"/>
    <p:sldId id="283" r:id="rId33"/>
    <p:sldId id="308" r:id="rId34"/>
    <p:sldId id="309" r:id="rId35"/>
    <p:sldId id="310" r:id="rId36"/>
    <p:sldId id="311" r:id="rId37"/>
    <p:sldId id="312" r:id="rId38"/>
    <p:sldId id="313" r:id="rId39"/>
    <p:sldId id="314" r:id="rId40"/>
    <p:sldId id="285" r:id="rId41"/>
    <p:sldId id="286" r:id="rId42"/>
    <p:sldId id="287" r:id="rId43"/>
    <p:sldId id="288" r:id="rId44"/>
    <p:sldId id="290" r:id="rId45"/>
    <p:sldId id="291" r:id="rId46"/>
    <p:sldId id="292" r:id="rId47"/>
    <p:sldId id="293" r:id="rId48"/>
    <p:sldId id="294" r:id="rId49"/>
    <p:sldId id="296" r:id="rId50"/>
    <p:sldId id="297" r:id="rId51"/>
    <p:sldId id="299" r:id="rId52"/>
    <p:sldId id="298"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6" autoAdjust="0"/>
    <p:restoredTop sz="94660" autoAdjust="0"/>
  </p:normalViewPr>
  <p:slideViewPr>
    <p:cSldViewPr>
      <p:cViewPr varScale="1">
        <p:scale>
          <a:sx n="75" d="100"/>
          <a:sy n="75" d="100"/>
        </p:scale>
        <p:origin x="-188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295324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2656910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593373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3975859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552572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12D36E2-1A70-4694-A5DA-91CF3223F04B}" type="datetimeFigureOut">
              <a:rPr lang="en-GB" smtClean="0"/>
              <a:t>19/02/2012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192654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12D36E2-1A70-4694-A5DA-91CF3223F04B}" type="datetimeFigureOut">
              <a:rPr lang="en-GB" smtClean="0"/>
              <a:t>19/02/2012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4288183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12D36E2-1A70-4694-A5DA-91CF3223F04B}" type="datetimeFigureOut">
              <a:rPr lang="en-GB" smtClean="0"/>
              <a:t>19/02/2012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754396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D36E2-1A70-4694-A5DA-91CF3223F04B}" type="datetimeFigureOut">
              <a:rPr lang="en-GB" smtClean="0"/>
              <a:t>19/02/2012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3601076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D36E2-1A70-4694-A5DA-91CF3223F04B}" type="datetimeFigureOut">
              <a:rPr lang="en-GB" smtClean="0"/>
              <a:t>19/02/2012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425731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D36E2-1A70-4694-A5DA-91CF3223F04B}" type="datetimeFigureOut">
              <a:rPr lang="en-GB" smtClean="0"/>
              <a:t>19/02/2012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15518105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D36E2-1A70-4694-A5DA-91CF3223F04B}" type="datetimeFigureOut">
              <a:rPr lang="en-GB" smtClean="0"/>
              <a:t>19/02/2012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074193-C12C-4414-B8C1-10695A1D48E4}" type="slidenum">
              <a:rPr lang="en-GB" smtClean="0"/>
              <a:t>‹#›</a:t>
            </a:fld>
            <a:endParaRPr lang="en-GB"/>
          </a:p>
        </p:txBody>
      </p:sp>
    </p:spTree>
    <p:extLst>
      <p:ext uri="{BB962C8B-B14F-4D97-AF65-F5344CB8AC3E}">
        <p14:creationId xmlns:p14="http://schemas.microsoft.com/office/powerpoint/2010/main" val="2999901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microsoft.com/office/2007/relationships/hdphoto" Target="../media/hdphoto1.wdp"/><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8.tmp"/><Relationship Id="rId1" Type="http://schemas.openxmlformats.org/officeDocument/2006/relationships/themeOverride" Target="../theme/themeOverride10.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themeOverride" Target="../theme/themeOverride11.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0.png"/><Relationship Id="rId1" Type="http://schemas.openxmlformats.org/officeDocument/2006/relationships/themeOverride" Target="../theme/themeOverride12.x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themeOverride" Target="../theme/themeOverride13.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themeOverride" Target="../theme/themeOverride14.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1.png"/><Relationship Id="rId1" Type="http://schemas.openxmlformats.org/officeDocument/2006/relationships/themeOverride" Target="../theme/themeOverride15.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themeOverride" Target="../theme/themeOverride16.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themeOverride" Target="../theme/themeOverride17.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themeOverride" Target="../theme/themeOverride18.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themeOverride" Target="../theme/themeOverride19.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2.png"/><Relationship Id="rId1" Type="http://schemas.openxmlformats.org/officeDocument/2006/relationships/themeOverride" Target="../theme/themeOverride20.x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themeOverride" Target="../theme/themeOverride21.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themeOverride" Target="../theme/themeOverride22.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themeOverride" Target="../theme/themeOverride23.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3.png"/><Relationship Id="rId1" Type="http://schemas.openxmlformats.org/officeDocument/2006/relationships/themeOverride" Target="../theme/themeOverride24.x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themeOverride" Target="../theme/themeOverride25.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themeOverride" Target="../theme/themeOverride26.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themeOverride" Target="../theme/themeOverride27.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themeOverride" Target="../theme/themeOverride28.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emf"/><Relationship Id="rId1" Type="http://schemas.openxmlformats.org/officeDocument/2006/relationships/themeOverride" Target="../theme/themeOverride3.x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themeOverride" Target="../theme/themeOverride29.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themeOverride" Target="../theme/themeOverride30.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themeOverride" Target="../theme/themeOverride31.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themeOverride" Target="../theme/themeOverride32.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4.png"/><Relationship Id="rId1" Type="http://schemas.openxmlformats.org/officeDocument/2006/relationships/themeOverride" Target="../theme/themeOverride33.x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5.png"/><Relationship Id="rId1" Type="http://schemas.openxmlformats.org/officeDocument/2006/relationships/themeOverride" Target="../theme/themeOverride34.xml"/><Relationship Id="rId2"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6.png"/><Relationship Id="rId1" Type="http://schemas.openxmlformats.org/officeDocument/2006/relationships/themeOverride" Target="../theme/themeOverride35.xml"/><Relationship Id="rId2"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themeOverride" Target="../theme/themeOverride36.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7.png"/><Relationship Id="rId1" Type="http://schemas.openxmlformats.org/officeDocument/2006/relationships/themeOverride" Target="../theme/themeOverride37.x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themeOverride" Target="../theme/themeOverride38.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5.png"/><Relationship Id="rId1" Type="http://schemas.openxmlformats.org/officeDocument/2006/relationships/themeOverride" Target="../theme/themeOverride4.xml"/><Relationship Id="rId2"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themeOverride" Target="../theme/themeOverride39.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themeOverride" Target="../theme/themeOverride40.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themeOverride" Target="../theme/themeOverride41.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themeOverride" Target="../theme/themeOverride42.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40.png"/><Relationship Id="rId1" Type="http://schemas.openxmlformats.org/officeDocument/2006/relationships/themeOverride" Target="../theme/themeOverride43.x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50.png"/><Relationship Id="rId1" Type="http://schemas.openxmlformats.org/officeDocument/2006/relationships/themeOverride" Target="../theme/themeOverride44.x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themeOverride" Target="../theme/themeOverride45.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themeOverride" Target="../theme/themeOverride46.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8.png"/><Relationship Id="rId1" Type="http://schemas.openxmlformats.org/officeDocument/2006/relationships/themeOverride" Target="../theme/themeOverride47.x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themeOverride" Target="../theme/themeOverride48.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emf"/><Relationship Id="rId1" Type="http://schemas.openxmlformats.org/officeDocument/2006/relationships/themeOverride" Target="../theme/themeOverride5.xml"/><Relationship Id="rId2"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themeOverride" Target="../theme/themeOverride49.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themeOverride" Target="../theme/themeOverride50.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9.wmf"/><Relationship Id="rId1" Type="http://schemas.openxmlformats.org/officeDocument/2006/relationships/themeOverride" Target="../theme/themeOverride51.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6.png"/><Relationship Id="rId1" Type="http://schemas.openxmlformats.org/officeDocument/2006/relationships/themeOverride" Target="../theme/themeOverride6.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emf"/><Relationship Id="rId1" Type="http://schemas.openxmlformats.org/officeDocument/2006/relationships/themeOverride" Target="../theme/themeOverride7.x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7.png"/><Relationship Id="rId1" Type="http://schemas.openxmlformats.org/officeDocument/2006/relationships/themeOverride" Target="../theme/themeOverride8.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themeOverride" Target="../theme/themeOverride9.xml"/><Relationship Id="rId2" Type="http://schemas.openxmlformats.org/officeDocument/2006/relationships/slideLayout" Target="../slideLayouts/slideLayout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smtClean="0"/>
              <a:t>Presentation 14</a:t>
            </a:r>
            <a:r>
              <a:rPr lang="en-GB" baseline="30000" dirty="0" smtClean="0"/>
              <a:t>th</a:t>
            </a:r>
            <a:r>
              <a:rPr lang="en-GB" dirty="0" smtClean="0"/>
              <a:t> February</a:t>
            </a:r>
            <a:endParaRPr lang="en-GB" dirty="0"/>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smtClean="0"/>
              <a:t> </a:t>
            </a:r>
            <a:endParaRPr lang="en-GB" dirty="0"/>
          </a:p>
        </p:txBody>
      </p:sp>
      <p:pic>
        <p:nvPicPr>
          <p:cNvPr id="1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 y="-54049"/>
            <a:ext cx="9180512" cy="6912049"/>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20" name="TextBox 19"/>
          <p:cNvSpPr txBox="1"/>
          <p:nvPr/>
        </p:nvSpPr>
        <p:spPr>
          <a:xfrm>
            <a:off x="73373" y="188640"/>
            <a:ext cx="3922563" cy="646331"/>
          </a:xfrm>
          <a:prstGeom prst="rect">
            <a:avLst/>
          </a:prstGeom>
          <a:noFill/>
        </p:spPr>
        <p:txBody>
          <a:bodyPr wrap="square" rtlCol="0">
            <a:spAutoFit/>
          </a:bodyPr>
          <a:lstStyle/>
          <a:p>
            <a:r>
              <a:rPr lang="en-GB" b="1" dirty="0" smtClean="0"/>
              <a:t>Chemical Engineering</a:t>
            </a:r>
          </a:p>
          <a:p>
            <a:r>
              <a:rPr lang="en-GB" b="1" dirty="0" smtClean="0"/>
              <a:t>Design Projects 4 </a:t>
            </a:r>
            <a:endParaRPr lang="en-GB" b="1" dirty="0"/>
          </a:p>
        </p:txBody>
      </p:sp>
      <p:pic>
        <p:nvPicPr>
          <p:cNvPr id="21" name="Picture 9" descr="http://upload.wikimedia.org/wikipedia/en/thumb/0/0f/University_of_Edinburgh_logo.svg/200px-University_of_Edinburgh_logo.svg.png"/>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7914923" y="15875"/>
            <a:ext cx="1102902" cy="1108417"/>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217712" y="1135024"/>
            <a:ext cx="6982397" cy="1107996"/>
          </a:xfrm>
          <a:prstGeom prst="rect">
            <a:avLst/>
          </a:prstGeom>
          <a:noFill/>
        </p:spPr>
        <p:txBody>
          <a:bodyPr wrap="square" rtlCol="0">
            <a:spAutoFit/>
          </a:bodyPr>
          <a:lstStyle/>
          <a:p>
            <a:r>
              <a:rPr lang="en-GB" sz="6600" b="1" dirty="0" smtClean="0">
                <a:solidFill>
                  <a:srgbClr val="C75F09"/>
                </a:solidFill>
              </a:rPr>
              <a:t>Red Planet Recycle</a:t>
            </a:r>
            <a:endParaRPr lang="en-GB" sz="6600" b="1" dirty="0">
              <a:solidFill>
                <a:srgbClr val="C75F09"/>
              </a:solidFill>
            </a:endParaRPr>
          </a:p>
        </p:txBody>
      </p:sp>
      <p:sp>
        <p:nvSpPr>
          <p:cNvPr id="23" name="TextBox 22"/>
          <p:cNvSpPr txBox="1"/>
          <p:nvPr/>
        </p:nvSpPr>
        <p:spPr>
          <a:xfrm>
            <a:off x="283272" y="3068532"/>
            <a:ext cx="8715347" cy="492443"/>
          </a:xfrm>
          <a:prstGeom prst="rect">
            <a:avLst/>
          </a:prstGeom>
          <a:noFill/>
        </p:spPr>
        <p:txBody>
          <a:bodyPr wrap="square" rtlCol="0">
            <a:spAutoFit/>
          </a:bodyPr>
          <a:lstStyle/>
          <a:p>
            <a:r>
              <a:rPr lang="en-GB" sz="2600" b="1" dirty="0" smtClean="0">
                <a:solidFill>
                  <a:srgbClr val="001746"/>
                </a:solidFill>
              </a:rPr>
              <a:t>An Investigation Into Advanced Life Support system for Mars</a:t>
            </a:r>
            <a:endParaRPr lang="en-GB" sz="2600" b="1" dirty="0">
              <a:solidFill>
                <a:srgbClr val="001746"/>
              </a:solidFill>
            </a:endParaRPr>
          </a:p>
        </p:txBody>
      </p:sp>
      <p:sp>
        <p:nvSpPr>
          <p:cNvPr id="24" name="TextBox 23"/>
          <p:cNvSpPr txBox="1"/>
          <p:nvPr/>
        </p:nvSpPr>
        <p:spPr>
          <a:xfrm>
            <a:off x="2411760" y="3895189"/>
            <a:ext cx="4104456" cy="492443"/>
          </a:xfrm>
          <a:prstGeom prst="rect">
            <a:avLst/>
          </a:prstGeom>
          <a:noFill/>
        </p:spPr>
        <p:txBody>
          <a:bodyPr wrap="square" rtlCol="0">
            <a:spAutoFit/>
          </a:bodyPr>
          <a:lstStyle/>
          <a:p>
            <a:r>
              <a:rPr lang="en-GB" sz="2600" b="1" dirty="0" smtClean="0">
                <a:solidFill>
                  <a:srgbClr val="001746"/>
                </a:solidFill>
              </a:rPr>
              <a:t>Tuesday 14</a:t>
            </a:r>
            <a:r>
              <a:rPr lang="en-GB" sz="2600" b="1" baseline="30000" dirty="0" smtClean="0">
                <a:solidFill>
                  <a:srgbClr val="001746"/>
                </a:solidFill>
              </a:rPr>
              <a:t>th</a:t>
            </a:r>
            <a:r>
              <a:rPr lang="en-GB" sz="2600" b="1" dirty="0" smtClean="0">
                <a:solidFill>
                  <a:srgbClr val="001746"/>
                </a:solidFill>
              </a:rPr>
              <a:t> January, 2 PM </a:t>
            </a:r>
            <a:endParaRPr lang="en-GB" sz="2600" b="1" dirty="0">
              <a:solidFill>
                <a:srgbClr val="001746"/>
              </a:solidFill>
            </a:endParaRPr>
          </a:p>
        </p:txBody>
      </p:sp>
    </p:spTree>
    <p:extLst>
      <p:ext uri="{BB962C8B-B14F-4D97-AF65-F5344CB8AC3E}">
        <p14:creationId xmlns:p14="http://schemas.microsoft.com/office/powerpoint/2010/main" val="1473490921"/>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pic>
        <p:nvPicPr>
          <p:cNvPr id="17" name="Picture 16" descr="ntrs.nasa.gov/archive/nasa/casi.ntrs.nasa.gov/20090033097_2009032866.pdf - Google Chrome"/>
          <p:cNvPicPr>
            <a:picLocks noChangeAspect="1"/>
          </p:cNvPicPr>
          <p:nvPr/>
        </p:nvPicPr>
        <p:blipFill rotWithShape="1">
          <a:blip r:embed="rId4">
            <a:extLst>
              <a:ext uri="{28A0092B-C50C-407E-A947-70E740481C1C}">
                <a14:useLocalDpi xmlns:a14="http://schemas.microsoft.com/office/drawing/2010/main" val="0"/>
              </a:ext>
            </a:extLst>
          </a:blip>
          <a:srcRect l="30606" t="14960" r="6970" b="10457"/>
          <a:stretch/>
        </p:blipFill>
        <p:spPr>
          <a:xfrm>
            <a:off x="-36069" y="591125"/>
            <a:ext cx="9180069" cy="6266875"/>
          </a:xfrm>
          <a:prstGeom prst="rect">
            <a:avLst/>
          </a:prstGeom>
        </p:spPr>
      </p:pic>
    </p:spTree>
    <p:extLst>
      <p:ext uri="{BB962C8B-B14F-4D97-AF65-F5344CB8AC3E}">
        <p14:creationId xmlns:p14="http://schemas.microsoft.com/office/powerpoint/2010/main" val="1073145191"/>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38944" y="692696"/>
            <a:ext cx="8229600" cy="1143000"/>
          </a:xfrm>
        </p:spPr>
        <p:txBody>
          <a:bodyPr>
            <a:normAutofit fontScale="90000"/>
          </a:bodyPr>
          <a:lstStyle/>
          <a:p>
            <a:r>
              <a:rPr lang="en-GB" altLang="ja-JP" dirty="0" smtClean="0"/>
              <a:t>Mostly Liquid Separator and Particulate Filter</a:t>
            </a:r>
            <a:endParaRPr lang="en-GB" dirty="0"/>
          </a:p>
        </p:txBody>
      </p:sp>
      <p:sp>
        <p:nvSpPr>
          <p:cNvPr id="3" name="Content Placeholder 2"/>
          <p:cNvSpPr>
            <a:spLocks noGrp="1"/>
          </p:cNvSpPr>
          <p:nvPr>
            <p:ph idx="1"/>
          </p:nvPr>
        </p:nvSpPr>
        <p:spPr>
          <a:xfrm>
            <a:off x="539552" y="1988840"/>
            <a:ext cx="8229600" cy="4525963"/>
          </a:xfrm>
        </p:spPr>
        <p:txBody>
          <a:bodyPr>
            <a:normAutofit/>
          </a:bodyPr>
          <a:lstStyle/>
          <a:p>
            <a:r>
              <a:rPr lang="en-GB" sz="2400" dirty="0" smtClean="0"/>
              <a:t>The mostly liquid Separator is designed to remove free gas that has trapped in the waste water tank such as excess air </a:t>
            </a:r>
          </a:p>
          <a:p>
            <a:r>
              <a:rPr lang="en-GB" sz="2400" dirty="0" smtClean="0"/>
              <a:t>–most likely be a pressure driven vertical gas-liquid separator with a demister for a high efficiency and to enable a smaller design </a:t>
            </a:r>
          </a:p>
          <a:p>
            <a:r>
              <a:rPr lang="en-GB" sz="2400" dirty="0" smtClean="0"/>
              <a:t>The Particulate filter is designed to remove free solids such as hair before they enter the multi-filtration beds </a:t>
            </a:r>
          </a:p>
          <a:p>
            <a:r>
              <a:rPr lang="en-GB" sz="2400" dirty="0" smtClean="0"/>
              <a:t>– gravity or pressure driven filtration or the use of hydro-cyclones which are able to remove solid particles without the use of filtration. </a:t>
            </a:r>
          </a:p>
          <a:p>
            <a:r>
              <a:rPr lang="en-GB" sz="2400" dirty="0" smtClean="0"/>
              <a:t>To be determined this week</a:t>
            </a:r>
            <a:endParaRPr lang="en-GB" sz="2400" dirty="0"/>
          </a:p>
        </p:txBody>
      </p:sp>
    </p:spTree>
    <p:extLst>
      <p:ext uri="{BB962C8B-B14F-4D97-AF65-F5344CB8AC3E}">
        <p14:creationId xmlns:p14="http://schemas.microsoft.com/office/powerpoint/2010/main" val="2723694588"/>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a:t>
            </a:r>
            <a:endParaRPr lang="en-GB" dirty="0"/>
          </a:p>
        </p:txBody>
      </p:sp>
      <p:sp>
        <p:nvSpPr>
          <p:cNvPr id="3" name="Content Placeholder 2"/>
          <p:cNvSpPr>
            <a:spLocks noGrp="1"/>
          </p:cNvSpPr>
          <p:nvPr>
            <p:ph idx="1"/>
          </p:nvPr>
        </p:nvSpPr>
        <p:spPr/>
        <p:txBody>
          <a:bodyPr/>
          <a:lstStyle/>
          <a:p>
            <a:pPr marL="0" indent="0">
              <a:buNone/>
            </a:pPr>
            <a:r>
              <a:rPr lang="en-US" dirty="0" smtClean="0"/>
              <a:t> </a:t>
            </a:r>
            <a:endParaRPr lang="en-GB" dirty="0"/>
          </a:p>
        </p:txBody>
      </p:sp>
      <p:sp>
        <p:nvSpPr>
          <p:cNvPr id="4" name="Flowchart: Manual Operation 3"/>
          <p:cNvSpPr/>
          <p:nvPr/>
        </p:nvSpPr>
        <p:spPr>
          <a:xfrm rot="10800000">
            <a:off x="-11557" y="146248"/>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1413924" y="146250"/>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5658645" y="14625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Manual Operation 10"/>
          <p:cNvSpPr/>
          <p:nvPr/>
        </p:nvSpPr>
        <p:spPr>
          <a:xfrm rot="10800000">
            <a:off x="2826275" y="146248"/>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lowchart: Manual Operation 11"/>
          <p:cNvSpPr/>
          <p:nvPr/>
        </p:nvSpPr>
        <p:spPr>
          <a:xfrm rot="10800000">
            <a:off x="4268904" y="14624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rPr>
              <a:t>Design of Multi-Filtration Beds</a:t>
            </a:r>
            <a:r>
              <a:rPr lang="en-US" dirty="0">
                <a:solidFill>
                  <a:schemeClr val="tx1"/>
                </a:solidFill>
              </a:rPr>
              <a:t/>
            </a:r>
            <a:br>
              <a:rPr lang="en-US" dirty="0">
                <a:solidFill>
                  <a:schemeClr val="tx1"/>
                </a:solidFill>
              </a:rPr>
            </a:br>
            <a:r>
              <a:rPr lang="en-US" dirty="0">
                <a:solidFill>
                  <a:schemeClr val="tx1"/>
                </a:solidFill>
              </a:rPr>
              <a:t/>
            </a:r>
            <a:br>
              <a:rPr lang="en-US" dirty="0">
                <a:solidFill>
                  <a:schemeClr val="tx1"/>
                </a:solidFill>
              </a:rPr>
            </a:br>
            <a:r>
              <a:rPr lang="en-US" dirty="0">
                <a:solidFill>
                  <a:schemeClr val="tx1"/>
                </a:solidFill>
              </a:rPr>
              <a:t>The following table summaries the amount of Empty Bed Contact Time, along with the amount of kilograms that will pass in the allocated time based on the flow rate of 200.6kg/day. </a:t>
            </a:r>
            <a:br>
              <a:rPr lang="en-US" dirty="0">
                <a:solidFill>
                  <a:schemeClr val="tx1"/>
                </a:solidFill>
              </a:rPr>
            </a:br>
            <a:r>
              <a:rPr lang="en-US" dirty="0">
                <a:solidFill>
                  <a:schemeClr val="tx1"/>
                </a:solidFill>
              </a:rPr>
              <a:t>The Volume in m</a:t>
            </a:r>
            <a:r>
              <a:rPr lang="en-US" baseline="30000" dirty="0">
                <a:solidFill>
                  <a:schemeClr val="tx1"/>
                </a:solidFill>
              </a:rPr>
              <a:t>3 </a:t>
            </a:r>
            <a:r>
              <a:rPr lang="en-US" dirty="0">
                <a:solidFill>
                  <a:schemeClr val="tx1"/>
                </a:solidFill>
              </a:rPr>
              <a:t>was then determined</a:t>
            </a: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221" y="3789040"/>
            <a:ext cx="6705046" cy="2566204"/>
          </a:xfrm>
          <a:prstGeom prst="rect">
            <a:avLst/>
          </a:prstGeom>
        </p:spPr>
      </p:pic>
      <p:sp>
        <p:nvSpPr>
          <p:cNvPr id="16" name="TextBox 15"/>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7" name="TextBox 16"/>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8" name="TextBox 17"/>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9" name="TextBox 18"/>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0" name="TextBox 19"/>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359167359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79"/>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smtClean="0">
              <a:solidFill>
                <a:schemeClr val="tx1"/>
              </a:solidFill>
            </a:endParaRPr>
          </a:p>
          <a:p>
            <a:pPr algn="ctr"/>
            <a:r>
              <a:rPr lang="en-US" sz="4400" dirty="0" smtClean="0">
                <a:solidFill>
                  <a:schemeClr val="tx1"/>
                </a:solidFill>
              </a:rPr>
              <a:t>Multi-Filtration Beds</a:t>
            </a:r>
          </a:p>
          <a:p>
            <a:pPr algn="ctr"/>
            <a:endParaRPr lang="en-US" sz="4000" dirty="0">
              <a:solidFill>
                <a:schemeClr val="tx1"/>
              </a:solidFill>
            </a:endParaRPr>
          </a:p>
          <a:p>
            <a:pPr marL="285750" indent="-285750" algn="ctr">
              <a:buFont typeface="Arial" pitchFamily="34" charset="0"/>
              <a:buChar char="•"/>
            </a:pPr>
            <a:r>
              <a:rPr lang="en-US" dirty="0" smtClean="0">
                <a:solidFill>
                  <a:schemeClr val="tx1"/>
                </a:solidFill>
              </a:rPr>
              <a:t>The </a:t>
            </a:r>
            <a:r>
              <a:rPr lang="en-US" dirty="0">
                <a:solidFill>
                  <a:schemeClr val="tx1"/>
                </a:solidFill>
              </a:rPr>
              <a:t>following Table of Dimensions was then designed based on the volume of each individual component making up the multi filtration unit</a:t>
            </a:r>
            <a:endParaRPr lang="en-US" dirty="0" smtClean="0">
              <a:solidFill>
                <a:schemeClr val="tx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solidFill>
                <a:schemeClr val="tx1"/>
              </a:solidFill>
            </a:endParaRPr>
          </a:p>
          <a:p>
            <a:pPr marL="285750" indent="-285750" algn="ctr">
              <a:buFont typeface="Arial" pitchFamily="34" charset="0"/>
              <a:buChar char="•"/>
            </a:pPr>
            <a:r>
              <a:rPr lang="en-US" dirty="0">
                <a:solidFill>
                  <a:schemeClr val="tx1"/>
                </a:solidFill>
              </a:rPr>
              <a:t>A standard Length and Breadth of 0.2m by 0.1 m was used and thus the height </a:t>
            </a:r>
            <a:r>
              <a:rPr lang="en-US" dirty="0" smtClean="0">
                <a:solidFill>
                  <a:schemeClr val="tx1"/>
                </a:solidFill>
              </a:rPr>
              <a:t>was </a:t>
            </a:r>
            <a:r>
              <a:rPr lang="en-US" dirty="0">
                <a:solidFill>
                  <a:schemeClr val="tx1"/>
                </a:solidFill>
              </a:rPr>
              <a:t>determined.</a:t>
            </a:r>
          </a:p>
          <a:p>
            <a:pPr marL="285750" indent="-285750" algn="ctr">
              <a:buFont typeface="Arial" pitchFamily="34" charset="0"/>
              <a:buChar char="•"/>
            </a:pP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pic>
        <p:nvPicPr>
          <p:cNvPr id="18" name="Content Placeholder 17"/>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947805" y="2780928"/>
            <a:ext cx="5479851" cy="2377244"/>
          </a:xfrm>
        </p:spPr>
      </p:pic>
    </p:spTree>
    <p:extLst>
      <p:ext uri="{BB962C8B-B14F-4D97-AF65-F5344CB8AC3E}">
        <p14:creationId xmlns:p14="http://schemas.microsoft.com/office/powerpoint/2010/main" val="3169934751"/>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5" name="Rectangle 4"/>
          <p:cNvSpPr/>
          <p:nvPr/>
        </p:nvSpPr>
        <p:spPr>
          <a:xfrm>
            <a:off x="-36512" y="523232"/>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r>
              <a:rPr lang="en-GB" dirty="0" smtClean="0"/>
              <a:t>g</a:t>
            </a:r>
            <a:endParaRPr lang="en-GB" dirty="0"/>
          </a:p>
        </p:txBody>
      </p:sp>
      <p:sp>
        <p:nvSpPr>
          <p:cNvPr id="2" name="Title 1"/>
          <p:cNvSpPr>
            <a:spLocks noGrp="1"/>
          </p:cNvSpPr>
          <p:nvPr>
            <p:ph type="title"/>
          </p:nvPr>
        </p:nvSpPr>
        <p:spPr>
          <a:xfrm>
            <a:off x="539552" y="692696"/>
            <a:ext cx="8229600" cy="1143000"/>
          </a:xfrm>
        </p:spPr>
        <p:txBody>
          <a:bodyPr/>
          <a:lstStyle/>
          <a:p>
            <a:r>
              <a:rPr lang="en-US" dirty="0" smtClean="0"/>
              <a:t>Gas-Liquid Separator</a:t>
            </a:r>
            <a:endParaRPr lang="en-GB" dirty="0"/>
          </a:p>
        </p:txBody>
      </p:sp>
      <p:sp>
        <p:nvSpPr>
          <p:cNvPr id="3" name="Content Placeholder 2"/>
          <p:cNvSpPr>
            <a:spLocks noGrp="1"/>
          </p:cNvSpPr>
          <p:nvPr>
            <p:ph idx="1"/>
          </p:nvPr>
        </p:nvSpPr>
        <p:spPr>
          <a:xfrm>
            <a:off x="363629" y="1600200"/>
            <a:ext cx="8323171" cy="4925144"/>
          </a:xfrm>
        </p:spPr>
        <p:txBody>
          <a:bodyPr>
            <a:normAutofit/>
          </a:bodyPr>
          <a:lstStyle/>
          <a:p>
            <a:r>
              <a:rPr lang="en-GB" sz="1800" dirty="0" smtClean="0"/>
              <a:t>For the removal of excess Oxygen from the Reactor’s exit stream, two gas – liquid separation units are compared:</a:t>
            </a:r>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r>
              <a:rPr lang="en-GB" sz="1800" dirty="0" smtClean="0"/>
              <a:t>Gas-Liquid Cyclone Separator is a better selection as vertical separators rely on gravity which is not as high in mars and in order to be efficient centrifugal force needs to be utilised such as the case of the cyclone separator</a:t>
            </a:r>
            <a:endParaRPr lang="en-GB" sz="1800" dirty="0"/>
          </a:p>
        </p:txBody>
      </p:sp>
      <p:graphicFrame>
        <p:nvGraphicFramePr>
          <p:cNvPr id="12" name="Table 11"/>
          <p:cNvGraphicFramePr>
            <a:graphicFrameLocks noGrp="1"/>
          </p:cNvGraphicFramePr>
          <p:nvPr>
            <p:extLst>
              <p:ext uri="{D42A27DB-BD31-4B8C-83A1-F6EECF244321}">
                <p14:modId xmlns:p14="http://schemas.microsoft.com/office/powerpoint/2010/main" val="868661848"/>
              </p:ext>
            </p:extLst>
          </p:nvPr>
        </p:nvGraphicFramePr>
        <p:xfrm>
          <a:off x="815567" y="2492896"/>
          <a:ext cx="7476354" cy="2856318"/>
        </p:xfrm>
        <a:graphic>
          <a:graphicData uri="http://schemas.openxmlformats.org/drawingml/2006/table">
            <a:tbl>
              <a:tblPr firstRow="1" bandRow="1">
                <a:tableStyleId>{D7AC3CCA-C797-4891-BE02-D94E43425B78}</a:tableStyleId>
              </a:tblPr>
              <a:tblGrid>
                <a:gridCol w="2492118"/>
                <a:gridCol w="2492118"/>
                <a:gridCol w="2492118"/>
              </a:tblGrid>
              <a:tr h="936104">
                <a:tc>
                  <a:txBody>
                    <a:bodyPr/>
                    <a:lstStyle/>
                    <a:p>
                      <a:pPr algn="ctr"/>
                      <a:r>
                        <a:rPr lang="en-GB" sz="1200" dirty="0" smtClean="0"/>
                        <a:t>Separator</a:t>
                      </a:r>
                      <a:endParaRPr lang="en-GB" sz="1200" dirty="0"/>
                    </a:p>
                  </a:txBody>
                  <a:tcPr anchor="ctr"/>
                </a:tc>
                <a:tc>
                  <a:txBody>
                    <a:bodyPr/>
                    <a:lstStyle/>
                    <a:p>
                      <a:pPr algn="ctr"/>
                      <a:r>
                        <a:rPr lang="en-GB" sz="1200" dirty="0" smtClean="0"/>
                        <a:t>Advantages</a:t>
                      </a:r>
                      <a:endParaRPr lang="en-GB" sz="1200" dirty="0"/>
                    </a:p>
                  </a:txBody>
                  <a:tcPr anchor="ctr"/>
                </a:tc>
                <a:tc>
                  <a:txBody>
                    <a:bodyPr/>
                    <a:lstStyle/>
                    <a:p>
                      <a:pPr algn="ctr"/>
                      <a:r>
                        <a:rPr lang="en-GB" sz="1200" dirty="0" smtClean="0"/>
                        <a:t>Disadvantages</a:t>
                      </a:r>
                      <a:endParaRPr lang="en-GB" sz="1200" dirty="0"/>
                    </a:p>
                  </a:txBody>
                  <a:tcPr anchor="ctr"/>
                </a:tc>
              </a:tr>
              <a:tr h="960107">
                <a:tc>
                  <a:txBody>
                    <a:bodyPr/>
                    <a:lstStyle/>
                    <a:p>
                      <a:pPr lvl="0" algn="ctr"/>
                      <a:r>
                        <a:rPr lang="en-GB" sz="1200" dirty="0" smtClean="0"/>
                        <a:t>Vertical</a:t>
                      </a:r>
                      <a:r>
                        <a:rPr lang="en-GB" sz="1200" baseline="0" dirty="0" smtClean="0"/>
                        <a:t> Separator</a:t>
                      </a:r>
                      <a:endParaRPr lang="en-GB" sz="1200" dirty="0"/>
                    </a:p>
                  </a:txBody>
                  <a:tcPr anchor="ctr"/>
                </a:tc>
                <a:tc>
                  <a:txBody>
                    <a:bodyPr/>
                    <a:lstStyle/>
                    <a:p>
                      <a:pPr lvl="0" algn="ctr"/>
                      <a:r>
                        <a:rPr lang="en-GB" sz="1200" dirty="0" smtClean="0"/>
                        <a:t>Simple Process design and can be a small design due to the use of a de-entrainment</a:t>
                      </a:r>
                      <a:r>
                        <a:rPr lang="en-GB" sz="1200" baseline="0" dirty="0" smtClean="0"/>
                        <a:t> pad</a:t>
                      </a:r>
                      <a:endParaRPr lang="en-GB" sz="1200" dirty="0"/>
                    </a:p>
                  </a:txBody>
                  <a:tcPr anchor="ctr"/>
                </a:tc>
                <a:tc>
                  <a:txBody>
                    <a:bodyPr/>
                    <a:lstStyle/>
                    <a:p>
                      <a:pPr lvl="0" algn="ctr"/>
                      <a:r>
                        <a:rPr lang="en-GB" sz="1200" dirty="0" smtClean="0"/>
                        <a:t>If Inlet stream</a:t>
                      </a:r>
                      <a:r>
                        <a:rPr lang="en-GB" sz="1200" baseline="0" dirty="0" smtClean="0"/>
                        <a:t> momentarily becomes overpowering it can fail.</a:t>
                      </a:r>
                    </a:p>
                    <a:p>
                      <a:pPr lvl="0" algn="ctr"/>
                      <a:r>
                        <a:rPr lang="en-GB" sz="1200" baseline="0" dirty="0" smtClean="0"/>
                        <a:t>Common liquid separator won’t function on lower gravity field  </a:t>
                      </a:r>
                      <a:endParaRPr lang="en-GB" sz="1200" dirty="0"/>
                    </a:p>
                  </a:txBody>
                  <a:tcPr anchor="ctr"/>
                </a:tc>
              </a:tr>
              <a:tr h="960107">
                <a:tc>
                  <a:txBody>
                    <a:bodyPr/>
                    <a:lstStyle/>
                    <a:p>
                      <a:pPr algn="ctr"/>
                      <a:r>
                        <a:rPr lang="en-GB" sz="1200" dirty="0" smtClean="0"/>
                        <a:t>Gas- liquid</a:t>
                      </a:r>
                      <a:r>
                        <a:rPr lang="en-GB" sz="1200" baseline="0" dirty="0" smtClean="0"/>
                        <a:t> Cyclone Separator</a:t>
                      </a:r>
                      <a:endParaRPr lang="en-GB" sz="1200" dirty="0"/>
                    </a:p>
                  </a:txBody>
                  <a:tcPr anchor="ctr"/>
                </a:tc>
                <a:tc>
                  <a:txBody>
                    <a:bodyPr/>
                    <a:lstStyle/>
                    <a:p>
                      <a:pPr algn="ctr"/>
                      <a:r>
                        <a:rPr lang="en-GB" sz="1200" dirty="0" smtClean="0"/>
                        <a:t>Highly efficient and can operate in lower gravity environment’s</a:t>
                      </a:r>
                      <a:endParaRPr lang="en-GB" sz="1200" dirty="0"/>
                    </a:p>
                  </a:txBody>
                  <a:tcPr anchor="ctr"/>
                </a:tc>
                <a:tc>
                  <a:txBody>
                    <a:bodyPr/>
                    <a:lstStyle/>
                    <a:p>
                      <a:pPr algn="ctr"/>
                      <a:r>
                        <a:rPr lang="en-GB" sz="1200" dirty="0" smtClean="0"/>
                        <a:t>Lack</a:t>
                      </a:r>
                      <a:r>
                        <a:rPr lang="en-GB" sz="1200" baseline="0" dirty="0" smtClean="0"/>
                        <a:t> of data for exact efficiencies</a:t>
                      </a:r>
                      <a:endParaRPr lang="en-GB" sz="1200" dirty="0"/>
                    </a:p>
                  </a:txBody>
                  <a:tcPr anchor="ctr"/>
                </a:tc>
              </a:tr>
            </a:tbl>
          </a:graphicData>
        </a:graphic>
      </p:graphicFrame>
    </p:spTree>
    <p:extLst>
      <p:ext uri="{BB962C8B-B14F-4D97-AF65-F5344CB8AC3E}">
        <p14:creationId xmlns:p14="http://schemas.microsoft.com/office/powerpoint/2010/main" val="1344082097"/>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38944" y="471154"/>
            <a:ext cx="8229600" cy="1143000"/>
          </a:xfrm>
        </p:spPr>
        <p:txBody>
          <a:bodyPr/>
          <a:lstStyle/>
          <a:p>
            <a:r>
              <a:rPr lang="en-GB" dirty="0"/>
              <a:t>Membrane bioreactor</a:t>
            </a:r>
          </a:p>
        </p:txBody>
      </p:sp>
      <p:sp>
        <p:nvSpPr>
          <p:cNvPr id="3" name="Content Placeholder 2"/>
          <p:cNvSpPr>
            <a:spLocks noGrp="1"/>
          </p:cNvSpPr>
          <p:nvPr>
            <p:ph idx="1"/>
          </p:nvPr>
        </p:nvSpPr>
        <p:spPr/>
        <p:txBody>
          <a:bodyPr/>
          <a:lstStyle/>
          <a:p>
            <a:pPr marL="457200" indent="-457200"/>
            <a:r>
              <a:rPr lang="en-GB" dirty="0"/>
              <a:t>Feedback from Lester taken on to next stage of design</a:t>
            </a:r>
          </a:p>
          <a:p>
            <a:pPr marL="457200" indent="-457200"/>
            <a:r>
              <a:rPr lang="en-GB" dirty="0"/>
              <a:t>Risk assessment is required</a:t>
            </a:r>
          </a:p>
          <a:p>
            <a:pPr marL="457200" indent="-457200"/>
            <a:r>
              <a:rPr lang="en-GB" dirty="0"/>
              <a:t>Aim: </a:t>
            </a:r>
          </a:p>
          <a:p>
            <a:pPr marL="457200" indent="-457200"/>
            <a:r>
              <a:rPr lang="en-GB" dirty="0"/>
              <a:t>Identify possible risk of failures and key dependencies </a:t>
            </a:r>
          </a:p>
          <a:p>
            <a:pPr marL="457200" indent="-457200"/>
            <a:r>
              <a:rPr lang="en-GB" dirty="0"/>
              <a:t>Simulate a working back-up for each stage, increasing reliability for the entire process</a:t>
            </a:r>
          </a:p>
          <a:p>
            <a:endParaRPr lang="en-GB" dirty="0"/>
          </a:p>
        </p:txBody>
      </p:sp>
    </p:spTree>
    <p:extLst>
      <p:ext uri="{BB962C8B-B14F-4D97-AF65-F5344CB8AC3E}">
        <p14:creationId xmlns:p14="http://schemas.microsoft.com/office/powerpoint/2010/main" val="1718101098"/>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579"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pic>
        <p:nvPicPr>
          <p:cNvPr id="1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1" y="614363"/>
            <a:ext cx="9225602" cy="624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8700006"/>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478984"/>
            <a:ext cx="9150608"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38944" y="548679"/>
            <a:ext cx="8229600" cy="1143000"/>
          </a:xfrm>
        </p:spPr>
        <p:txBody>
          <a:bodyPr/>
          <a:lstStyle/>
          <a:p>
            <a:r>
              <a:rPr lang="en-GB" dirty="0"/>
              <a:t>Categorising risk</a:t>
            </a:r>
          </a:p>
        </p:txBody>
      </p:sp>
      <p:sp>
        <p:nvSpPr>
          <p:cNvPr id="3" name="Content Placeholder 2"/>
          <p:cNvSpPr>
            <a:spLocks noGrp="1"/>
          </p:cNvSpPr>
          <p:nvPr>
            <p:ph idx="1"/>
          </p:nvPr>
        </p:nvSpPr>
        <p:spPr/>
        <p:txBody>
          <a:bodyPr/>
          <a:lstStyle/>
          <a:p>
            <a:pPr marL="285750" indent="-285750"/>
            <a:r>
              <a:rPr lang="en-GB" dirty="0"/>
              <a:t>Which area of design is most likely to fail?</a:t>
            </a:r>
          </a:p>
          <a:p>
            <a:pPr marL="285750" indent="-285750"/>
            <a:r>
              <a:rPr lang="en-GB" dirty="0"/>
              <a:t>Which failure is most critical to  operation ?</a:t>
            </a:r>
          </a:p>
          <a:p>
            <a:endParaRPr lang="en-GB" dirty="0"/>
          </a:p>
        </p:txBody>
      </p:sp>
      <p:sp>
        <p:nvSpPr>
          <p:cNvPr id="17" name="TextBox 16"/>
          <p:cNvSpPr txBox="1"/>
          <p:nvPr/>
        </p:nvSpPr>
        <p:spPr>
          <a:xfrm>
            <a:off x="755576" y="3110843"/>
            <a:ext cx="2304256" cy="369332"/>
          </a:xfrm>
          <a:prstGeom prst="rect">
            <a:avLst/>
          </a:prstGeom>
          <a:noFill/>
        </p:spPr>
        <p:txBody>
          <a:bodyPr wrap="square" rtlCol="0">
            <a:spAutoFit/>
          </a:bodyPr>
          <a:lstStyle/>
          <a:p>
            <a:r>
              <a:rPr lang="en-GB" b="1" dirty="0" smtClean="0">
                <a:solidFill>
                  <a:schemeClr val="accent3">
                    <a:lumMod val="50000"/>
                  </a:schemeClr>
                </a:solidFill>
              </a:rPr>
              <a:t>Least likely to fail</a:t>
            </a:r>
            <a:endParaRPr lang="en-GB" b="1" dirty="0">
              <a:solidFill>
                <a:schemeClr val="accent3">
                  <a:lumMod val="50000"/>
                </a:schemeClr>
              </a:solidFill>
            </a:endParaRPr>
          </a:p>
        </p:txBody>
      </p:sp>
      <p:sp>
        <p:nvSpPr>
          <p:cNvPr id="19" name="Rectangle 18"/>
          <p:cNvSpPr/>
          <p:nvPr/>
        </p:nvSpPr>
        <p:spPr>
          <a:xfrm>
            <a:off x="611560" y="3861048"/>
            <a:ext cx="2016224" cy="332330"/>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696045" y="5805264"/>
            <a:ext cx="2016224" cy="332330"/>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47564" y="3861048"/>
            <a:ext cx="1944216" cy="2862322"/>
          </a:xfrm>
          <a:prstGeom prst="rect">
            <a:avLst/>
          </a:prstGeom>
          <a:noFill/>
        </p:spPr>
        <p:txBody>
          <a:bodyPr wrap="square" rtlCol="0">
            <a:spAutoFit/>
          </a:bodyPr>
          <a:lstStyle/>
          <a:p>
            <a:pPr algn="ctr"/>
            <a:r>
              <a:rPr lang="en-GB" dirty="0" smtClean="0"/>
              <a:t>Temp &amp; PH control</a:t>
            </a:r>
          </a:p>
          <a:p>
            <a:pPr algn="ctr"/>
            <a:r>
              <a:rPr lang="en-GB" dirty="0" smtClean="0"/>
              <a:t>Chemical loss</a:t>
            </a:r>
          </a:p>
          <a:p>
            <a:pPr algn="ctr"/>
            <a:r>
              <a:rPr lang="en-GB" dirty="0" smtClean="0"/>
              <a:t>Contamination</a:t>
            </a:r>
          </a:p>
          <a:p>
            <a:pPr algn="ctr"/>
            <a:r>
              <a:rPr lang="en-GB" dirty="0" smtClean="0"/>
              <a:t>Membrane</a:t>
            </a:r>
          </a:p>
          <a:p>
            <a:pPr algn="ctr"/>
            <a:r>
              <a:rPr lang="en-GB" dirty="0" smtClean="0"/>
              <a:t>Pumps</a:t>
            </a:r>
          </a:p>
          <a:p>
            <a:pPr algn="ctr"/>
            <a:r>
              <a:rPr lang="en-GB" dirty="0" smtClean="0"/>
              <a:t>Backwash</a:t>
            </a:r>
          </a:p>
          <a:p>
            <a:pPr algn="ctr"/>
            <a:r>
              <a:rPr lang="en-GB" dirty="0" smtClean="0"/>
              <a:t>Aeration</a:t>
            </a:r>
          </a:p>
          <a:p>
            <a:pPr algn="ctr"/>
            <a:r>
              <a:rPr lang="en-GB" dirty="0" smtClean="0"/>
              <a:t> UV exposure</a:t>
            </a:r>
          </a:p>
          <a:p>
            <a:pPr algn="ctr"/>
            <a:endParaRPr lang="en-GB" dirty="0" smtClean="0"/>
          </a:p>
          <a:p>
            <a:pPr algn="ctr"/>
            <a:endParaRPr lang="en-GB" dirty="0"/>
          </a:p>
        </p:txBody>
      </p:sp>
      <p:cxnSp>
        <p:nvCxnSpPr>
          <p:cNvPr id="21" name="Straight Arrow Connector 20"/>
          <p:cNvCxnSpPr/>
          <p:nvPr/>
        </p:nvCxnSpPr>
        <p:spPr>
          <a:xfrm>
            <a:off x="2627784" y="4005064"/>
            <a:ext cx="3240360" cy="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712269" y="5974904"/>
            <a:ext cx="3240360" cy="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228184" y="3779748"/>
            <a:ext cx="1872208" cy="369332"/>
          </a:xfrm>
          <a:prstGeom prst="rect">
            <a:avLst/>
          </a:prstGeom>
          <a:noFill/>
        </p:spPr>
        <p:txBody>
          <a:bodyPr wrap="square" rtlCol="0">
            <a:spAutoFit/>
          </a:bodyPr>
          <a:lstStyle/>
          <a:p>
            <a:r>
              <a:rPr lang="en-GB" b="1" dirty="0" smtClean="0"/>
              <a:t>Critical failure</a:t>
            </a:r>
            <a:endParaRPr lang="en-GB" b="1" dirty="0"/>
          </a:p>
        </p:txBody>
      </p:sp>
      <p:sp>
        <p:nvSpPr>
          <p:cNvPr id="24" name="TextBox 23"/>
          <p:cNvSpPr txBox="1"/>
          <p:nvPr/>
        </p:nvSpPr>
        <p:spPr>
          <a:xfrm>
            <a:off x="6380584" y="5786763"/>
            <a:ext cx="1872208" cy="369332"/>
          </a:xfrm>
          <a:prstGeom prst="rect">
            <a:avLst/>
          </a:prstGeom>
          <a:noFill/>
        </p:spPr>
        <p:txBody>
          <a:bodyPr wrap="square" rtlCol="0">
            <a:spAutoFit/>
          </a:bodyPr>
          <a:lstStyle/>
          <a:p>
            <a:r>
              <a:rPr lang="en-GB" b="1" dirty="0" smtClean="0"/>
              <a:t>Critical failure</a:t>
            </a:r>
            <a:endParaRPr lang="en-GB" b="1" dirty="0"/>
          </a:p>
        </p:txBody>
      </p:sp>
    </p:spTree>
    <p:extLst>
      <p:ext uri="{BB962C8B-B14F-4D97-AF65-F5344CB8AC3E}">
        <p14:creationId xmlns:p14="http://schemas.microsoft.com/office/powerpoint/2010/main" val="2572722474"/>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smtClean="0"/>
              <a:t>Air Treatment </a:t>
            </a:r>
            <a:endParaRPr lang="en-GB" dirty="0"/>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US" dirty="0" smtClean="0"/>
              <a:t> </a:t>
            </a:r>
            <a:endParaRPr lang="en-GB" dirty="0"/>
          </a:p>
        </p:txBody>
      </p:sp>
    </p:spTree>
    <p:extLst>
      <p:ext uri="{BB962C8B-B14F-4D97-AF65-F5344CB8AC3E}">
        <p14:creationId xmlns:p14="http://schemas.microsoft.com/office/powerpoint/2010/main" val="1479663191"/>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fontScale="90000"/>
          </a:bodyPr>
          <a:lstStyle/>
          <a:p>
            <a:r>
              <a:rPr lang="en-GB" dirty="0"/>
              <a:t>Air Filtration and Trace Contaminant Removal System</a:t>
            </a:r>
          </a:p>
        </p:txBody>
      </p:sp>
      <p:sp>
        <p:nvSpPr>
          <p:cNvPr id="3" name="Content Placeholder 2"/>
          <p:cNvSpPr>
            <a:spLocks noGrp="1"/>
          </p:cNvSpPr>
          <p:nvPr>
            <p:ph idx="1"/>
          </p:nvPr>
        </p:nvSpPr>
        <p:spPr>
          <a:xfrm>
            <a:off x="251520" y="3861048"/>
            <a:ext cx="8435280" cy="2265115"/>
          </a:xfrm>
        </p:spPr>
        <p:txBody>
          <a:bodyPr>
            <a:normAutofit fontScale="85000" lnSpcReduction="10000"/>
          </a:bodyPr>
          <a:lstStyle/>
          <a:p>
            <a:r>
              <a:rPr lang="en-GB" dirty="0"/>
              <a:t>Both separate systems from the air recycle system.</a:t>
            </a:r>
          </a:p>
          <a:p>
            <a:r>
              <a:rPr lang="en-GB" dirty="0"/>
              <a:t>Air Filtration – to remove particulates such as microbes etc.</a:t>
            </a:r>
          </a:p>
          <a:p>
            <a:r>
              <a:rPr lang="en-GB" dirty="0"/>
              <a:t>Trace Contaminant Removal – to remove potentially harmful chemicals that may build up during air recycle.</a:t>
            </a:r>
          </a:p>
          <a:p>
            <a:endParaRPr lang="en-GB" dirty="0"/>
          </a:p>
        </p:txBody>
      </p:sp>
    </p:spTree>
    <p:extLst>
      <p:ext uri="{BB962C8B-B14F-4D97-AF65-F5344CB8AC3E}">
        <p14:creationId xmlns:p14="http://schemas.microsoft.com/office/powerpoint/2010/main" val="89489548"/>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fontScale="90000"/>
          </a:bodyPr>
          <a:lstStyle/>
          <a:p>
            <a:r>
              <a:rPr lang="en-GB" dirty="0"/>
              <a:t>Urine Processing Assembly</a:t>
            </a:r>
            <a:br>
              <a:rPr lang="en-GB" dirty="0"/>
            </a:br>
            <a:r>
              <a:rPr lang="en-GB" dirty="0"/>
              <a:t>(UPA)</a:t>
            </a:r>
            <a:br>
              <a:rPr lang="en-GB" dirty="0"/>
            </a:br>
            <a:endParaRPr lang="en-GB" dirty="0"/>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a:t>Gareth Herron</a:t>
            </a:r>
          </a:p>
          <a:p>
            <a:pPr marL="0" indent="0">
              <a:buNone/>
            </a:pPr>
            <a:r>
              <a:rPr lang="en-GB" dirty="0"/>
              <a:t>14/02/2012</a:t>
            </a:r>
          </a:p>
          <a:p>
            <a:endParaRPr lang="en-GB" dirty="0"/>
          </a:p>
        </p:txBody>
      </p:sp>
    </p:spTree>
    <p:extLst>
      <p:ext uri="{BB962C8B-B14F-4D97-AF65-F5344CB8AC3E}">
        <p14:creationId xmlns:p14="http://schemas.microsoft.com/office/powerpoint/2010/main" val="28808819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980728"/>
            <a:ext cx="8229600" cy="1143000"/>
          </a:xfrm>
        </p:spPr>
        <p:txBody>
          <a:bodyPr>
            <a:normAutofit/>
          </a:bodyPr>
          <a:lstStyle/>
          <a:p>
            <a:r>
              <a:rPr lang="en-GB" dirty="0"/>
              <a:t>Air Filtration</a:t>
            </a:r>
          </a:p>
        </p:txBody>
      </p:sp>
      <p:sp>
        <p:nvSpPr>
          <p:cNvPr id="3" name="Content Placeholder 2"/>
          <p:cNvSpPr>
            <a:spLocks noGrp="1"/>
          </p:cNvSpPr>
          <p:nvPr>
            <p:ph idx="1"/>
          </p:nvPr>
        </p:nvSpPr>
        <p:spPr>
          <a:xfrm>
            <a:off x="323528" y="2060848"/>
            <a:ext cx="8363272" cy="4065315"/>
          </a:xfrm>
        </p:spPr>
        <p:txBody>
          <a:bodyPr>
            <a:normAutofit/>
          </a:bodyPr>
          <a:lstStyle/>
          <a:p>
            <a:r>
              <a:rPr lang="en-GB" dirty="0"/>
              <a:t>HEPA (High Efficiency Particulate Air) Filter</a:t>
            </a:r>
          </a:p>
          <a:p>
            <a:pPr lvl="1"/>
            <a:r>
              <a:rPr lang="en-GB" dirty="0"/>
              <a:t>To qualify as HEPA by government standards, an air filter must remove 99.97% of all particles greater than 0.3 </a:t>
            </a:r>
            <a:r>
              <a:rPr lang="en-GB" dirty="0" err="1"/>
              <a:t>micrometer</a:t>
            </a:r>
            <a:r>
              <a:rPr lang="en-GB" dirty="0"/>
              <a:t> from the air.</a:t>
            </a:r>
          </a:p>
          <a:p>
            <a:pPr lvl="1"/>
            <a:r>
              <a:rPr lang="en-GB" dirty="0"/>
              <a:t>Trap bacteria, viruses and other particulates.</a:t>
            </a:r>
          </a:p>
          <a:p>
            <a:pPr lvl="1"/>
            <a:r>
              <a:rPr lang="en-GB" dirty="0"/>
              <a:t>Filter needs replacing every 3-4 years.</a:t>
            </a:r>
          </a:p>
          <a:p>
            <a:pPr lvl="1"/>
            <a:r>
              <a:rPr lang="en-GB" dirty="0"/>
              <a:t>Can incorporate a high energy UV light unit to kill off live bacteria and viruses trapped in filter.</a:t>
            </a:r>
          </a:p>
          <a:p>
            <a:endParaRPr lang="en-GB" dirty="0"/>
          </a:p>
        </p:txBody>
      </p:sp>
    </p:spTree>
    <p:extLst>
      <p:ext uri="{BB962C8B-B14F-4D97-AF65-F5344CB8AC3E}">
        <p14:creationId xmlns:p14="http://schemas.microsoft.com/office/powerpoint/2010/main" val="3124220729"/>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79"/>
            <a:ext cx="9192975"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908720"/>
            <a:ext cx="8229600" cy="1143000"/>
          </a:xfrm>
        </p:spPr>
        <p:txBody>
          <a:bodyPr>
            <a:normAutofit/>
          </a:bodyPr>
          <a:lstStyle/>
          <a:p>
            <a:r>
              <a:rPr lang="en-GB" dirty="0"/>
              <a:t>Trace Contaminant Removal</a:t>
            </a:r>
          </a:p>
        </p:txBody>
      </p:sp>
      <p:sp>
        <p:nvSpPr>
          <p:cNvPr id="3" name="Content Placeholder 2"/>
          <p:cNvSpPr>
            <a:spLocks noGrp="1"/>
          </p:cNvSpPr>
          <p:nvPr>
            <p:ph idx="1"/>
          </p:nvPr>
        </p:nvSpPr>
        <p:spPr>
          <a:xfrm>
            <a:off x="363628" y="2060849"/>
            <a:ext cx="8323171" cy="1944215"/>
          </a:xfrm>
        </p:spPr>
        <p:txBody>
          <a:bodyPr>
            <a:normAutofit fontScale="62500" lnSpcReduction="20000"/>
          </a:bodyPr>
          <a:lstStyle/>
          <a:p>
            <a:r>
              <a:rPr lang="en-GB" dirty="0"/>
              <a:t>Carbon Bed – for removing high molecular weight compounds. On ISS bed needs replacing every 90 days.</a:t>
            </a:r>
          </a:p>
          <a:p>
            <a:r>
              <a:rPr lang="en-GB" dirty="0"/>
              <a:t> Catalytic Oxidiser – to convert CO, CH</a:t>
            </a:r>
            <a:r>
              <a:rPr lang="en-GB" baseline="-25000" dirty="0"/>
              <a:t>4</a:t>
            </a:r>
            <a:r>
              <a:rPr lang="en-GB" dirty="0"/>
              <a:t>, H</a:t>
            </a:r>
            <a:r>
              <a:rPr lang="en-GB" baseline="-25000" dirty="0"/>
              <a:t>2</a:t>
            </a:r>
            <a:r>
              <a:rPr lang="en-GB" dirty="0"/>
              <a:t> and other low molecular weight compounds that are not absorbed by the charcoal bed to CO</a:t>
            </a:r>
            <a:r>
              <a:rPr lang="en-GB" baseline="-25000" dirty="0"/>
              <a:t>2</a:t>
            </a:r>
            <a:r>
              <a:rPr lang="en-GB" dirty="0"/>
              <a:t> and H</a:t>
            </a:r>
            <a:r>
              <a:rPr lang="en-GB" baseline="-25000" dirty="0"/>
              <a:t>2</a:t>
            </a:r>
            <a:r>
              <a:rPr lang="en-GB" dirty="0"/>
              <a:t>O.</a:t>
            </a:r>
          </a:p>
          <a:p>
            <a:r>
              <a:rPr lang="en-GB" dirty="0"/>
              <a:t>Sorbent bed – removes the undesirable acidic by products of catalytic oxidation such as </a:t>
            </a:r>
            <a:r>
              <a:rPr lang="en-GB" dirty="0" err="1"/>
              <a:t>HCl</a:t>
            </a:r>
            <a:r>
              <a:rPr lang="en-GB" dirty="0"/>
              <a:t>, Cl</a:t>
            </a:r>
            <a:r>
              <a:rPr lang="en-GB" baseline="-25000" dirty="0"/>
              <a:t>2</a:t>
            </a:r>
            <a:r>
              <a:rPr lang="en-GB" dirty="0"/>
              <a:t>, F</a:t>
            </a:r>
            <a:r>
              <a:rPr lang="en-GB" baseline="-25000" dirty="0"/>
              <a:t>2</a:t>
            </a:r>
            <a:r>
              <a:rPr lang="en-GB" dirty="0"/>
              <a:t>, NO</a:t>
            </a:r>
            <a:r>
              <a:rPr lang="en-GB" baseline="-25000" dirty="0"/>
              <a:t>2</a:t>
            </a:r>
            <a:r>
              <a:rPr lang="en-GB" dirty="0"/>
              <a:t>, and SO</a:t>
            </a:r>
            <a:r>
              <a:rPr lang="en-GB" baseline="-25000" dirty="0"/>
              <a:t>2</a:t>
            </a:r>
            <a:r>
              <a:rPr lang="en-GB" dirty="0"/>
              <a:t>.</a:t>
            </a:r>
          </a:p>
        </p:txBody>
      </p:sp>
      <p:pic>
        <p:nvPicPr>
          <p:cNvPr id="19" name="Picture 2"/>
          <p:cNvPicPr>
            <a:picLocks noChangeAspect="1" noChangeArrowheads="1"/>
          </p:cNvPicPr>
          <p:nvPr/>
        </p:nvPicPr>
        <p:blipFill>
          <a:blip r:embed="rId4" cstate="print"/>
          <a:srcRect t="12973" b="16599"/>
          <a:stretch>
            <a:fillRect/>
          </a:stretch>
        </p:blipFill>
        <p:spPr bwMode="auto">
          <a:xfrm>
            <a:off x="840328" y="3789040"/>
            <a:ext cx="7052993" cy="2791810"/>
          </a:xfrm>
          <a:prstGeom prst="rect">
            <a:avLst/>
          </a:prstGeom>
          <a:noFill/>
          <a:ln w="9525">
            <a:noFill/>
            <a:miter lim="800000"/>
            <a:headEnd/>
            <a:tailEnd/>
          </a:ln>
        </p:spPr>
      </p:pic>
    </p:spTree>
    <p:extLst>
      <p:ext uri="{BB962C8B-B14F-4D97-AF65-F5344CB8AC3E}">
        <p14:creationId xmlns:p14="http://schemas.microsoft.com/office/powerpoint/2010/main" val="1751452457"/>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a:t>CO</a:t>
            </a:r>
            <a:r>
              <a:rPr lang="en-GB" baseline="-25000" dirty="0"/>
              <a:t>2</a:t>
            </a:r>
            <a:r>
              <a:rPr lang="en-GB" dirty="0"/>
              <a:t> Separation</a:t>
            </a:r>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US" dirty="0" smtClean="0"/>
              <a:t> </a:t>
            </a:r>
            <a:endParaRPr lang="en-GB" dirty="0"/>
          </a:p>
        </p:txBody>
      </p:sp>
    </p:spTree>
    <p:extLst>
      <p:ext uri="{BB962C8B-B14F-4D97-AF65-F5344CB8AC3E}">
        <p14:creationId xmlns:p14="http://schemas.microsoft.com/office/powerpoint/2010/main" val="33316354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494080"/>
            <a:ext cx="9181418"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777738"/>
            <a:ext cx="8229600" cy="1143000"/>
          </a:xfrm>
        </p:spPr>
        <p:txBody>
          <a:bodyPr>
            <a:normAutofit/>
          </a:bodyPr>
          <a:lstStyle/>
          <a:p>
            <a:r>
              <a:rPr lang="en-GB" dirty="0"/>
              <a:t>Desiccant Bed</a:t>
            </a:r>
          </a:p>
        </p:txBody>
      </p:sp>
      <p:sp>
        <p:nvSpPr>
          <p:cNvPr id="3" name="Content Placeholder 2"/>
          <p:cNvSpPr>
            <a:spLocks noGrp="1"/>
          </p:cNvSpPr>
          <p:nvPr>
            <p:ph idx="1"/>
          </p:nvPr>
        </p:nvSpPr>
        <p:spPr>
          <a:xfrm>
            <a:off x="5580112" y="2112900"/>
            <a:ext cx="3106688" cy="4013263"/>
          </a:xfrm>
        </p:spPr>
        <p:txBody>
          <a:bodyPr>
            <a:normAutofit fontScale="47500" lnSpcReduction="20000"/>
          </a:bodyPr>
          <a:lstStyle/>
          <a:p>
            <a:r>
              <a:rPr lang="en-US" dirty="0" smtClean="0"/>
              <a:t> </a:t>
            </a:r>
            <a:r>
              <a:rPr lang="en-GB" dirty="0"/>
              <a:t>To remove remaining water vapour from air. </a:t>
            </a:r>
          </a:p>
          <a:p>
            <a:r>
              <a:rPr lang="en-GB" dirty="0"/>
              <a:t>Desiccant subsystem consists of two beds, one adsorbs while the other desorbs. </a:t>
            </a:r>
          </a:p>
          <a:p>
            <a:r>
              <a:rPr lang="en-GB" dirty="0"/>
              <a:t>Process gas flow drawn from cabin into adsorbing desiccant bed.</a:t>
            </a:r>
          </a:p>
          <a:p>
            <a:r>
              <a:rPr lang="en-GB" dirty="0"/>
              <a:t>Alternating layers of zeolite 13X and silica gel in order to protect the silica gel from entrained water droplets which may cause the silica gel to swell and fracture. </a:t>
            </a:r>
          </a:p>
          <a:p>
            <a:r>
              <a:rPr lang="en-GB" dirty="0"/>
              <a:t>Perforated metal screens and fibre filters in place at each end to stop desiccant particles and dust entering the gas stream. </a:t>
            </a:r>
          </a:p>
        </p:txBody>
      </p:sp>
      <p:grpSp>
        <p:nvGrpSpPr>
          <p:cNvPr id="19" name="Group 2"/>
          <p:cNvGrpSpPr>
            <a:grpSpLocks/>
          </p:cNvGrpSpPr>
          <p:nvPr/>
        </p:nvGrpSpPr>
        <p:grpSpPr bwMode="auto">
          <a:xfrm>
            <a:off x="755576" y="1522688"/>
            <a:ext cx="3312368" cy="4680520"/>
            <a:chOff x="4515" y="6690"/>
            <a:chExt cx="5040" cy="5115"/>
          </a:xfrm>
        </p:grpSpPr>
        <p:grpSp>
          <p:nvGrpSpPr>
            <p:cNvPr id="20" name="Group 3"/>
            <p:cNvGrpSpPr>
              <a:grpSpLocks/>
            </p:cNvGrpSpPr>
            <p:nvPr/>
          </p:nvGrpSpPr>
          <p:grpSpPr bwMode="auto">
            <a:xfrm>
              <a:off x="4515" y="7020"/>
              <a:ext cx="1815" cy="4425"/>
              <a:chOff x="3240" y="6390"/>
              <a:chExt cx="1815" cy="4425"/>
            </a:xfrm>
          </p:grpSpPr>
          <p:sp>
            <p:nvSpPr>
              <p:cNvPr id="28" name="Rectangle 4"/>
              <p:cNvSpPr>
                <a:spLocks noChangeArrowheads="1"/>
              </p:cNvSpPr>
              <p:nvPr/>
            </p:nvSpPr>
            <p:spPr bwMode="auto">
              <a:xfrm>
                <a:off x="3240" y="7020"/>
                <a:ext cx="1815" cy="309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en-GB"/>
              </a:p>
            </p:txBody>
          </p:sp>
          <p:cxnSp>
            <p:nvCxnSpPr>
              <p:cNvPr id="29" name="AutoShape 5"/>
              <p:cNvCxnSpPr>
                <a:cxnSpLocks noChangeShapeType="1"/>
              </p:cNvCxnSpPr>
              <p:nvPr/>
            </p:nvCxnSpPr>
            <p:spPr bwMode="auto">
              <a:xfrm>
                <a:off x="3240" y="8106"/>
                <a:ext cx="1815" cy="0"/>
              </a:xfrm>
              <a:prstGeom prst="straightConnector1">
                <a:avLst/>
              </a:prstGeom>
              <a:noFill/>
              <a:ln w="9525">
                <a:solidFill>
                  <a:srgbClr val="000000"/>
                </a:solidFill>
                <a:round/>
                <a:headEnd/>
                <a:tailEnd/>
              </a:ln>
            </p:spPr>
          </p:cxnSp>
          <p:cxnSp>
            <p:nvCxnSpPr>
              <p:cNvPr id="30" name="AutoShape 7"/>
              <p:cNvCxnSpPr>
                <a:cxnSpLocks noChangeShapeType="1"/>
              </p:cNvCxnSpPr>
              <p:nvPr/>
            </p:nvCxnSpPr>
            <p:spPr bwMode="auto">
              <a:xfrm>
                <a:off x="4110" y="6390"/>
                <a:ext cx="0" cy="630"/>
              </a:xfrm>
              <a:prstGeom prst="straightConnector1">
                <a:avLst/>
              </a:prstGeom>
              <a:noFill/>
              <a:ln w="9525">
                <a:solidFill>
                  <a:srgbClr val="000000"/>
                </a:solidFill>
                <a:round/>
                <a:headEnd/>
                <a:tailEnd type="triangle" w="med" len="med"/>
              </a:ln>
            </p:spPr>
          </p:cxnSp>
          <p:cxnSp>
            <p:nvCxnSpPr>
              <p:cNvPr id="31" name="AutoShape 8"/>
              <p:cNvCxnSpPr>
                <a:cxnSpLocks noChangeShapeType="1"/>
              </p:cNvCxnSpPr>
              <p:nvPr/>
            </p:nvCxnSpPr>
            <p:spPr bwMode="auto">
              <a:xfrm>
                <a:off x="4110" y="10185"/>
                <a:ext cx="0" cy="630"/>
              </a:xfrm>
              <a:prstGeom prst="straightConnector1">
                <a:avLst/>
              </a:prstGeom>
              <a:noFill/>
              <a:ln w="9525">
                <a:solidFill>
                  <a:srgbClr val="000000"/>
                </a:solidFill>
                <a:round/>
                <a:headEnd/>
                <a:tailEnd type="triangle" w="med" len="med"/>
              </a:ln>
            </p:spPr>
          </p:cxnSp>
          <p:cxnSp>
            <p:nvCxnSpPr>
              <p:cNvPr id="32" name="AutoShape 9"/>
              <p:cNvCxnSpPr>
                <a:cxnSpLocks noChangeShapeType="1"/>
              </p:cNvCxnSpPr>
              <p:nvPr/>
            </p:nvCxnSpPr>
            <p:spPr bwMode="auto">
              <a:xfrm>
                <a:off x="3240" y="10110"/>
                <a:ext cx="1815" cy="0"/>
              </a:xfrm>
              <a:prstGeom prst="straightConnector1">
                <a:avLst/>
              </a:prstGeom>
              <a:noFill/>
              <a:ln w="38100">
                <a:solidFill>
                  <a:srgbClr val="000000"/>
                </a:solidFill>
                <a:prstDash val="sysDot"/>
                <a:round/>
                <a:headEnd/>
                <a:tailEnd/>
              </a:ln>
            </p:spPr>
          </p:cxnSp>
          <p:cxnSp>
            <p:nvCxnSpPr>
              <p:cNvPr id="33" name="AutoShape 10"/>
              <p:cNvCxnSpPr>
                <a:cxnSpLocks noChangeShapeType="1"/>
              </p:cNvCxnSpPr>
              <p:nvPr/>
            </p:nvCxnSpPr>
            <p:spPr bwMode="auto">
              <a:xfrm>
                <a:off x="3240" y="7020"/>
                <a:ext cx="1815" cy="0"/>
              </a:xfrm>
              <a:prstGeom prst="straightConnector1">
                <a:avLst/>
              </a:prstGeom>
              <a:noFill/>
              <a:ln w="38100">
                <a:solidFill>
                  <a:srgbClr val="000000"/>
                </a:solidFill>
                <a:prstDash val="sysDot"/>
                <a:round/>
                <a:headEnd/>
                <a:tailEnd/>
              </a:ln>
            </p:spPr>
          </p:cxnSp>
        </p:grpSp>
        <p:sp>
          <p:nvSpPr>
            <p:cNvPr id="21" name="Text Box 11"/>
            <p:cNvSpPr txBox="1">
              <a:spLocks noChangeArrowheads="1"/>
            </p:cNvSpPr>
            <p:nvPr/>
          </p:nvSpPr>
          <p:spPr bwMode="auto">
            <a:xfrm>
              <a:off x="4860" y="6690"/>
              <a:ext cx="1035"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cs typeface="Arial" pitchFamily="34" charset="0"/>
                </a:rPr>
                <a:t>Wet Air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Text Box 12"/>
            <p:cNvSpPr txBox="1">
              <a:spLocks noChangeArrowheads="1"/>
            </p:cNvSpPr>
            <p:nvPr/>
          </p:nvSpPr>
          <p:spPr bwMode="auto">
            <a:xfrm>
              <a:off x="4860" y="11370"/>
              <a:ext cx="1035"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cs typeface="Arial" pitchFamily="34" charset="0"/>
                </a:rPr>
                <a:t>Dry Air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Text Box 13"/>
            <p:cNvSpPr txBox="1">
              <a:spLocks noChangeArrowheads="1"/>
            </p:cNvSpPr>
            <p:nvPr/>
          </p:nvSpPr>
          <p:spPr bwMode="auto">
            <a:xfrm>
              <a:off x="4515" y="7695"/>
              <a:ext cx="1815" cy="13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err="1" smtClean="0">
                  <a:ln>
                    <a:noFill/>
                  </a:ln>
                  <a:solidFill>
                    <a:schemeClr val="tx1"/>
                  </a:solidFill>
                  <a:effectLst/>
                  <a:latin typeface="Calibri" pitchFamily="34" charset="0"/>
                  <a:cs typeface="Arial" pitchFamily="34" charset="0"/>
                </a:rPr>
                <a:t>Zeolite</a:t>
              </a:r>
              <a:r>
                <a:rPr kumimoji="0" lang="en-GB" sz="1400" b="0" i="0" u="none" strike="noStrike" cap="none" normalizeH="0" baseline="0" dirty="0" smtClean="0">
                  <a:ln>
                    <a:noFill/>
                  </a:ln>
                  <a:solidFill>
                    <a:schemeClr val="tx1"/>
                  </a:solidFill>
                  <a:effectLst/>
                  <a:latin typeface="Calibri" pitchFamily="34" charset="0"/>
                  <a:cs typeface="Arial" pitchFamily="34" charset="0"/>
                </a:rPr>
                <a:t> 13X</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Text Box 14"/>
            <p:cNvSpPr txBox="1">
              <a:spLocks noChangeArrowheads="1"/>
            </p:cNvSpPr>
            <p:nvPr/>
          </p:nvSpPr>
          <p:spPr bwMode="auto">
            <a:xfrm>
              <a:off x="4515" y="9287"/>
              <a:ext cx="1815"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tx1"/>
                  </a:solidFill>
                  <a:effectLst/>
                  <a:latin typeface="Calibri" pitchFamily="34" charset="0"/>
                  <a:cs typeface="Arial" pitchFamily="34" charset="0"/>
                </a:rPr>
                <a:t>Silica Gel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16"/>
            <p:cNvSpPr txBox="1">
              <a:spLocks noChangeArrowheads="1"/>
            </p:cNvSpPr>
            <p:nvPr/>
          </p:nvSpPr>
          <p:spPr bwMode="auto">
            <a:xfrm>
              <a:off x="7560" y="8264"/>
              <a:ext cx="1995" cy="12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600" b="0" i="0" u="none" strike="noStrike" cap="none" normalizeH="0" baseline="0" dirty="0" smtClean="0">
                  <a:ln>
                    <a:noFill/>
                  </a:ln>
                  <a:solidFill>
                    <a:schemeClr val="tx1"/>
                  </a:solidFill>
                  <a:effectLst/>
                  <a:latin typeface="Calibri" pitchFamily="34" charset="0"/>
                  <a:cs typeface="Arial" pitchFamily="34" charset="0"/>
                </a:rPr>
                <a:t>Perforated metal screens and fibre filters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6" name="AutoShape 17"/>
            <p:cNvCxnSpPr>
              <a:cxnSpLocks noChangeShapeType="1"/>
            </p:cNvCxnSpPr>
            <p:nvPr/>
          </p:nvCxnSpPr>
          <p:spPr bwMode="auto">
            <a:xfrm flipH="1" flipV="1">
              <a:off x="6330" y="7695"/>
              <a:ext cx="1230" cy="1170"/>
            </a:xfrm>
            <a:prstGeom prst="straightConnector1">
              <a:avLst/>
            </a:prstGeom>
            <a:noFill/>
            <a:ln w="9525">
              <a:solidFill>
                <a:srgbClr val="000000"/>
              </a:solidFill>
              <a:round/>
              <a:headEnd/>
              <a:tailEnd type="triangle" w="med" len="med"/>
            </a:ln>
          </p:spPr>
        </p:cxnSp>
        <p:cxnSp>
          <p:nvCxnSpPr>
            <p:cNvPr id="27" name="AutoShape 18"/>
            <p:cNvCxnSpPr>
              <a:cxnSpLocks noChangeShapeType="1"/>
            </p:cNvCxnSpPr>
            <p:nvPr/>
          </p:nvCxnSpPr>
          <p:spPr bwMode="auto">
            <a:xfrm flipH="1">
              <a:off x="6330" y="8865"/>
              <a:ext cx="1230" cy="1875"/>
            </a:xfrm>
            <a:prstGeom prst="straightConnector1">
              <a:avLst/>
            </a:prstGeom>
            <a:noFill/>
            <a:ln w="9525">
              <a:solidFill>
                <a:srgbClr val="000000"/>
              </a:solidFill>
              <a:round/>
              <a:headEnd/>
              <a:tailEnd type="triangle" w="med" len="med"/>
            </a:ln>
          </p:spPr>
        </p:cxnSp>
      </p:grpSp>
    </p:spTree>
    <p:extLst>
      <p:ext uri="{BB962C8B-B14F-4D97-AF65-F5344CB8AC3E}">
        <p14:creationId xmlns:p14="http://schemas.microsoft.com/office/powerpoint/2010/main" val="904025346"/>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764704"/>
            <a:ext cx="8229600" cy="1143000"/>
          </a:xfrm>
        </p:spPr>
        <p:txBody>
          <a:bodyPr>
            <a:normAutofit/>
          </a:bodyPr>
          <a:lstStyle/>
          <a:p>
            <a:r>
              <a:rPr lang="en-GB" dirty="0"/>
              <a:t>Desiccant Bed</a:t>
            </a:r>
          </a:p>
        </p:txBody>
      </p:sp>
      <p:sp>
        <p:nvSpPr>
          <p:cNvPr id="3" name="Content Placeholder 2"/>
          <p:cNvSpPr>
            <a:spLocks noGrp="1"/>
          </p:cNvSpPr>
          <p:nvPr>
            <p:ph idx="1"/>
          </p:nvPr>
        </p:nvSpPr>
        <p:spPr>
          <a:xfrm>
            <a:off x="179512" y="1916832"/>
            <a:ext cx="8507288" cy="4209331"/>
          </a:xfrm>
        </p:spPr>
        <p:txBody>
          <a:bodyPr>
            <a:normAutofit lnSpcReduction="10000"/>
          </a:bodyPr>
          <a:lstStyle/>
          <a:p>
            <a:r>
              <a:rPr lang="en-GB" dirty="0"/>
              <a:t>Inlet Temperature – 20</a:t>
            </a:r>
            <a:r>
              <a:rPr lang="en-GB" dirty="0">
                <a:cs typeface="Calibri"/>
              </a:rPr>
              <a:t>˚</a:t>
            </a:r>
            <a:r>
              <a:rPr lang="en-GB" dirty="0"/>
              <a:t>C</a:t>
            </a:r>
          </a:p>
          <a:p>
            <a:r>
              <a:rPr lang="en-GB" dirty="0"/>
              <a:t>Relative Humidity – 50% </a:t>
            </a:r>
          </a:p>
          <a:p>
            <a:pPr lvl="1"/>
            <a:r>
              <a:rPr lang="en-GB" dirty="0"/>
              <a:t>Maintained by dehumidifier</a:t>
            </a:r>
          </a:p>
          <a:p>
            <a:r>
              <a:rPr lang="en-GB" dirty="0"/>
              <a:t>From </a:t>
            </a:r>
            <a:r>
              <a:rPr lang="en-GB" dirty="0" err="1"/>
              <a:t>psychrometric</a:t>
            </a:r>
            <a:r>
              <a:rPr lang="en-GB" dirty="0"/>
              <a:t> graph:</a:t>
            </a:r>
          </a:p>
          <a:p>
            <a:pPr lvl="1"/>
            <a:r>
              <a:rPr lang="en-GB" dirty="0"/>
              <a:t>Dew point temperature – 9.4</a:t>
            </a:r>
            <a:r>
              <a:rPr lang="en-GB" dirty="0">
                <a:cs typeface="Calibri"/>
              </a:rPr>
              <a:t>˚</a:t>
            </a:r>
            <a:r>
              <a:rPr lang="en-GB" dirty="0"/>
              <a:t>C</a:t>
            </a:r>
          </a:p>
          <a:p>
            <a:r>
              <a:rPr lang="en-GB" dirty="0"/>
              <a:t>Need</a:t>
            </a:r>
          </a:p>
          <a:p>
            <a:pPr lvl="1"/>
            <a:r>
              <a:rPr lang="en-GB" dirty="0"/>
              <a:t>Silica gel adsorption capacity</a:t>
            </a:r>
          </a:p>
          <a:p>
            <a:pPr lvl="1"/>
            <a:r>
              <a:rPr lang="en-GB" dirty="0"/>
              <a:t>Time for regeneration</a:t>
            </a:r>
          </a:p>
          <a:p>
            <a:endParaRPr lang="en-GB" dirty="0"/>
          </a:p>
        </p:txBody>
      </p:sp>
    </p:spTree>
    <p:extLst>
      <p:ext uri="{BB962C8B-B14F-4D97-AF65-F5344CB8AC3E}">
        <p14:creationId xmlns:p14="http://schemas.microsoft.com/office/powerpoint/2010/main" val="4092027414"/>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5536" y="908720"/>
            <a:ext cx="8229600" cy="1143000"/>
          </a:xfrm>
        </p:spPr>
        <p:txBody>
          <a:bodyPr>
            <a:normAutofit/>
          </a:bodyPr>
          <a:lstStyle/>
          <a:p>
            <a:r>
              <a:rPr lang="en-GB" dirty="0"/>
              <a:t>Pre-cooling</a:t>
            </a:r>
          </a:p>
        </p:txBody>
      </p:sp>
      <p:sp>
        <p:nvSpPr>
          <p:cNvPr id="3" name="Content Placeholder 2"/>
          <p:cNvSpPr>
            <a:spLocks noGrp="1"/>
          </p:cNvSpPr>
          <p:nvPr>
            <p:ph idx="1"/>
          </p:nvPr>
        </p:nvSpPr>
        <p:spPr>
          <a:xfrm>
            <a:off x="251520" y="1988840"/>
            <a:ext cx="8435280" cy="4137323"/>
          </a:xfrm>
        </p:spPr>
        <p:txBody>
          <a:bodyPr>
            <a:normAutofit/>
          </a:bodyPr>
          <a:lstStyle/>
          <a:p>
            <a:r>
              <a:rPr lang="en-GB" dirty="0"/>
              <a:t>Almost all water has been removed in the desiccant bed (dew point of -62DegC)</a:t>
            </a:r>
          </a:p>
          <a:p>
            <a:r>
              <a:rPr lang="en-GB" dirty="0"/>
              <a:t>Fluid stream must now be cooled to allow for more efficient adsorption</a:t>
            </a:r>
          </a:p>
          <a:p>
            <a:endParaRPr lang="en-GB" dirty="0"/>
          </a:p>
        </p:txBody>
      </p:sp>
      <p:pic>
        <p:nvPicPr>
          <p:cNvPr id="12" name="Picture 11" descr="Untitled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656" y="4149080"/>
            <a:ext cx="6101689" cy="1487325"/>
          </a:xfrm>
          <a:prstGeom prst="rect">
            <a:avLst/>
          </a:prstGeom>
        </p:spPr>
      </p:pic>
    </p:spTree>
    <p:extLst>
      <p:ext uri="{BB962C8B-B14F-4D97-AF65-F5344CB8AC3E}">
        <p14:creationId xmlns:p14="http://schemas.microsoft.com/office/powerpoint/2010/main" val="227283648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67544" y="836712"/>
            <a:ext cx="8229600" cy="1143000"/>
          </a:xfrm>
        </p:spPr>
        <p:txBody>
          <a:bodyPr>
            <a:normAutofit/>
          </a:bodyPr>
          <a:lstStyle/>
          <a:p>
            <a:r>
              <a:rPr lang="en-GB" dirty="0" err="1"/>
              <a:t>Isosteric</a:t>
            </a:r>
            <a:r>
              <a:rPr lang="en-GB" dirty="0"/>
              <a:t> Heat of Adsorption</a:t>
            </a:r>
          </a:p>
        </p:txBody>
      </p:sp>
      <p:sp>
        <p:nvSpPr>
          <p:cNvPr id="3" name="Content Placeholder 2"/>
          <p:cNvSpPr>
            <a:spLocks noGrp="1"/>
          </p:cNvSpPr>
          <p:nvPr>
            <p:ph idx="1"/>
          </p:nvPr>
        </p:nvSpPr>
        <p:spPr>
          <a:xfrm>
            <a:off x="251520" y="1988840"/>
            <a:ext cx="8435280" cy="4137323"/>
          </a:xfrm>
        </p:spPr>
        <p:txBody>
          <a:bodyPr>
            <a:normAutofit/>
          </a:bodyPr>
          <a:lstStyle/>
          <a:p>
            <a:r>
              <a:rPr lang="en-GB" dirty="0"/>
              <a:t>A plot can be made of </a:t>
            </a:r>
            <a:r>
              <a:rPr lang="en-GB" dirty="0" err="1"/>
              <a:t>lnP</a:t>
            </a:r>
            <a:r>
              <a:rPr lang="en-GB" dirty="0"/>
              <a:t> versus reciprocal absolute temperature for various loadings.</a:t>
            </a:r>
          </a:p>
          <a:p>
            <a:r>
              <a:rPr lang="en-GB" dirty="0"/>
              <a:t>Taking the CO2 loading as around 12g/100g sorbent, the slope of the line can be plotted on a loading versus heat of adsorption graph.</a:t>
            </a:r>
          </a:p>
          <a:p>
            <a:r>
              <a:rPr lang="en-GB" dirty="0" err="1"/>
              <a:t>Isosteric</a:t>
            </a:r>
            <a:r>
              <a:rPr lang="en-GB" dirty="0"/>
              <a:t> heat of adsorption will be roughly 30kj/mol</a:t>
            </a:r>
          </a:p>
          <a:p>
            <a:endParaRPr lang="en-GB" dirty="0"/>
          </a:p>
        </p:txBody>
      </p:sp>
    </p:spTree>
    <p:extLst>
      <p:ext uri="{BB962C8B-B14F-4D97-AF65-F5344CB8AC3E}">
        <p14:creationId xmlns:p14="http://schemas.microsoft.com/office/powerpoint/2010/main" val="139507033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5536" y="692696"/>
            <a:ext cx="8229600" cy="1143000"/>
          </a:xfrm>
        </p:spPr>
        <p:txBody>
          <a:bodyPr>
            <a:normAutofit/>
          </a:bodyPr>
          <a:lstStyle/>
          <a:p>
            <a:r>
              <a:rPr lang="en-GB" dirty="0"/>
              <a:t>Zeolite 5A Adsorbent Bed</a:t>
            </a:r>
          </a:p>
        </p:txBody>
      </p:sp>
      <p:sp>
        <p:nvSpPr>
          <p:cNvPr id="3" name="Content Placeholder 2"/>
          <p:cNvSpPr>
            <a:spLocks noGrp="1"/>
          </p:cNvSpPr>
          <p:nvPr>
            <p:ph idx="1"/>
          </p:nvPr>
        </p:nvSpPr>
        <p:spPr>
          <a:xfrm>
            <a:off x="251520" y="1628800"/>
            <a:ext cx="8435280" cy="4497363"/>
          </a:xfrm>
        </p:spPr>
        <p:txBody>
          <a:bodyPr>
            <a:normAutofit fontScale="92500" lnSpcReduction="20000"/>
          </a:bodyPr>
          <a:lstStyle/>
          <a:p>
            <a:r>
              <a:rPr lang="en-GB" dirty="0"/>
              <a:t>Stream then enters the adsorbent bed</a:t>
            </a:r>
          </a:p>
          <a:p>
            <a:r>
              <a:rPr lang="en-GB" dirty="0"/>
              <a:t>After a time, solid near the inlet becomes saturated</a:t>
            </a:r>
          </a:p>
          <a:p>
            <a:r>
              <a:rPr lang="en-GB" dirty="0"/>
              <a:t>Majority of mass transfer takes place further and further from the inlet as time goes on</a:t>
            </a:r>
          </a:p>
          <a:p>
            <a:r>
              <a:rPr lang="en-GB" dirty="0"/>
              <a:t>Once the exit CO2 concentration reaches C/Co &gt; 0.05, the flow is diverted to the second bed</a:t>
            </a:r>
          </a:p>
          <a:p>
            <a:r>
              <a:rPr lang="en-GB" dirty="0"/>
              <a:t>Since only the very last portion of exit fluid has such a high concentration, the average fraction of solute removed is often 0.99 or higher.</a:t>
            </a:r>
          </a:p>
          <a:p>
            <a:endParaRPr lang="en-GB" dirty="0"/>
          </a:p>
        </p:txBody>
      </p:sp>
    </p:spTree>
    <p:extLst>
      <p:ext uri="{BB962C8B-B14F-4D97-AF65-F5344CB8AC3E}">
        <p14:creationId xmlns:p14="http://schemas.microsoft.com/office/powerpoint/2010/main" val="3473227562"/>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5536" y="836712"/>
            <a:ext cx="8229600" cy="1143000"/>
          </a:xfrm>
        </p:spPr>
        <p:txBody>
          <a:bodyPr>
            <a:normAutofit/>
          </a:bodyPr>
          <a:lstStyle/>
          <a:p>
            <a:r>
              <a:rPr lang="en-GB" dirty="0"/>
              <a:t>Efficient Mass Transfer	</a:t>
            </a:r>
          </a:p>
        </p:txBody>
      </p:sp>
      <p:sp>
        <p:nvSpPr>
          <p:cNvPr id="3" name="Content Placeholder 2"/>
          <p:cNvSpPr>
            <a:spLocks noGrp="1"/>
          </p:cNvSpPr>
          <p:nvPr>
            <p:ph idx="1"/>
          </p:nvPr>
        </p:nvSpPr>
        <p:spPr>
          <a:xfrm>
            <a:off x="251520" y="1988840"/>
            <a:ext cx="8435280" cy="4137323"/>
          </a:xfrm>
        </p:spPr>
        <p:txBody>
          <a:bodyPr>
            <a:normAutofit/>
          </a:bodyPr>
          <a:lstStyle/>
          <a:p>
            <a:r>
              <a:rPr lang="en-GB" dirty="0"/>
              <a:t>In order to utilise as much of the bed as possible, a narrow mass transfer zone (in proportion to bed length) is desired, and which is dependant upon:</a:t>
            </a:r>
          </a:p>
          <a:p>
            <a:pPr lvl="1"/>
            <a:r>
              <a:rPr lang="en-GB" dirty="0"/>
              <a:t>Mass transfer rate</a:t>
            </a:r>
          </a:p>
          <a:p>
            <a:pPr lvl="1"/>
            <a:r>
              <a:rPr lang="en-GB" dirty="0"/>
              <a:t>Fluid flow rate</a:t>
            </a:r>
          </a:p>
          <a:p>
            <a:pPr lvl="1"/>
            <a:r>
              <a:rPr lang="en-GB" dirty="0"/>
              <a:t>Shape of the equilibrium curve</a:t>
            </a:r>
          </a:p>
          <a:p>
            <a:endParaRPr lang="en-GB" dirty="0"/>
          </a:p>
        </p:txBody>
      </p:sp>
    </p:spTree>
    <p:extLst>
      <p:ext uri="{BB962C8B-B14F-4D97-AF65-F5344CB8AC3E}">
        <p14:creationId xmlns:p14="http://schemas.microsoft.com/office/powerpoint/2010/main" val="98415206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5536" y="908720"/>
            <a:ext cx="8229600" cy="1143000"/>
          </a:xfrm>
        </p:spPr>
        <p:txBody>
          <a:bodyPr>
            <a:normAutofit/>
          </a:bodyPr>
          <a:lstStyle/>
          <a:p>
            <a:r>
              <a:rPr lang="en-GB" dirty="0"/>
              <a:t>Regeneration</a:t>
            </a:r>
          </a:p>
        </p:txBody>
      </p:sp>
      <p:sp>
        <p:nvSpPr>
          <p:cNvPr id="3" name="Content Placeholder 2"/>
          <p:cNvSpPr>
            <a:spLocks noGrp="1"/>
          </p:cNvSpPr>
          <p:nvPr>
            <p:ph idx="1"/>
          </p:nvPr>
        </p:nvSpPr>
        <p:spPr>
          <a:xfrm>
            <a:off x="251520" y="1988840"/>
            <a:ext cx="8435280" cy="4137323"/>
          </a:xfrm>
        </p:spPr>
        <p:txBody>
          <a:bodyPr>
            <a:normAutofit/>
          </a:bodyPr>
          <a:lstStyle/>
          <a:p>
            <a:r>
              <a:rPr lang="en-GB" dirty="0"/>
              <a:t>Once the bed is offline, it will be heated to 204DegC, the heat of desorption for CO2.</a:t>
            </a:r>
          </a:p>
          <a:p>
            <a:r>
              <a:rPr lang="en-GB" dirty="0"/>
              <a:t>A vacuum will be applied to the bed, with desorbed CO2 removed into a CO2 holding vessel.</a:t>
            </a:r>
          </a:p>
          <a:p>
            <a:r>
              <a:rPr lang="en-GB" dirty="0"/>
              <a:t>Once all CO2 is desorbed, the bed must be cooled back to its original temperature.</a:t>
            </a:r>
          </a:p>
          <a:p>
            <a:endParaRPr lang="en-GB" dirty="0"/>
          </a:p>
        </p:txBody>
      </p:sp>
    </p:spTree>
    <p:extLst>
      <p:ext uri="{BB962C8B-B14F-4D97-AF65-F5344CB8AC3E}">
        <p14:creationId xmlns:p14="http://schemas.microsoft.com/office/powerpoint/2010/main" val="111856907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395536" y="620688"/>
            <a:ext cx="8229600" cy="1143000"/>
          </a:xfrm>
        </p:spPr>
        <p:txBody>
          <a:bodyPr>
            <a:normAutofit/>
          </a:bodyPr>
          <a:lstStyle/>
          <a:p>
            <a:r>
              <a:rPr lang="en-GB" dirty="0"/>
              <a:t>Block Flow Diagram</a:t>
            </a:r>
          </a:p>
        </p:txBody>
      </p:sp>
      <p:sp>
        <p:nvSpPr>
          <p:cNvPr id="24" name="Content Placeholder 23"/>
          <p:cNvSpPr>
            <a:spLocks noGrp="1"/>
          </p:cNvSpPr>
          <p:nvPr>
            <p:ph idx="1"/>
          </p:nvPr>
        </p:nvSpPr>
        <p:spPr/>
        <p:txBody>
          <a:bodyPr/>
          <a:lstStyle/>
          <a:p>
            <a:pPr marL="0" indent="0">
              <a:buNone/>
            </a:pPr>
            <a:r>
              <a:rPr lang="en-US" dirty="0"/>
              <a:t> </a:t>
            </a:r>
          </a:p>
        </p:txBody>
      </p:sp>
      <p:pic>
        <p:nvPicPr>
          <p:cNvPr id="2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 y="1484784"/>
            <a:ext cx="9144000" cy="5112568"/>
          </a:xfrm>
          <a:prstGeom prst="rect">
            <a:avLst/>
          </a:prstGeom>
          <a:noFill/>
          <a:ln>
            <a:noFill/>
          </a:ln>
          <a:effectLst/>
        </p:spPr>
      </p:pic>
      <p:sp>
        <p:nvSpPr>
          <p:cNvPr id="28" name="Oval 27"/>
          <p:cNvSpPr/>
          <p:nvPr/>
        </p:nvSpPr>
        <p:spPr>
          <a:xfrm>
            <a:off x="755576" y="2204864"/>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1</a:t>
            </a:r>
            <a:endParaRPr lang="en-GB" dirty="0">
              <a:solidFill>
                <a:srgbClr val="FF0000"/>
              </a:solidFill>
            </a:endParaRPr>
          </a:p>
        </p:txBody>
      </p:sp>
      <p:sp>
        <p:nvSpPr>
          <p:cNvPr id="29" name="Oval 28"/>
          <p:cNvSpPr/>
          <p:nvPr/>
        </p:nvSpPr>
        <p:spPr>
          <a:xfrm>
            <a:off x="2267744" y="234888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2</a:t>
            </a:r>
          </a:p>
        </p:txBody>
      </p:sp>
      <p:sp>
        <p:nvSpPr>
          <p:cNvPr id="30" name="Oval 29"/>
          <p:cNvSpPr/>
          <p:nvPr/>
        </p:nvSpPr>
        <p:spPr>
          <a:xfrm>
            <a:off x="7668344" y="378904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3</a:t>
            </a:r>
          </a:p>
        </p:txBody>
      </p:sp>
      <p:sp>
        <p:nvSpPr>
          <p:cNvPr id="31" name="Oval 30"/>
          <p:cNvSpPr/>
          <p:nvPr/>
        </p:nvSpPr>
        <p:spPr>
          <a:xfrm>
            <a:off x="5364088" y="4077072"/>
            <a:ext cx="432048" cy="432048"/>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4</a:t>
            </a:r>
          </a:p>
        </p:txBody>
      </p:sp>
      <p:sp>
        <p:nvSpPr>
          <p:cNvPr id="32" name="Oval 31"/>
          <p:cNvSpPr/>
          <p:nvPr/>
        </p:nvSpPr>
        <p:spPr>
          <a:xfrm>
            <a:off x="3203848" y="3861048"/>
            <a:ext cx="432048" cy="431765"/>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5</a:t>
            </a:r>
          </a:p>
        </p:txBody>
      </p:sp>
      <p:sp>
        <p:nvSpPr>
          <p:cNvPr id="33" name="Oval 32"/>
          <p:cNvSpPr/>
          <p:nvPr/>
        </p:nvSpPr>
        <p:spPr>
          <a:xfrm>
            <a:off x="4355976" y="6093296"/>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6</a:t>
            </a:r>
            <a:endParaRPr lang="en-GB" dirty="0">
              <a:solidFill>
                <a:srgbClr val="FF0000"/>
              </a:solidFill>
            </a:endParaRPr>
          </a:p>
        </p:txBody>
      </p:sp>
      <p:sp>
        <p:nvSpPr>
          <p:cNvPr id="34" name="Oval 33"/>
          <p:cNvSpPr/>
          <p:nvPr/>
        </p:nvSpPr>
        <p:spPr>
          <a:xfrm>
            <a:off x="5940152" y="4653136"/>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7</a:t>
            </a:r>
            <a:endParaRPr lang="en-GB" dirty="0">
              <a:solidFill>
                <a:srgbClr val="FF0000"/>
              </a:solidFill>
            </a:endParaRPr>
          </a:p>
        </p:txBody>
      </p:sp>
      <p:sp>
        <p:nvSpPr>
          <p:cNvPr id="35" name="Oval 34"/>
          <p:cNvSpPr/>
          <p:nvPr/>
        </p:nvSpPr>
        <p:spPr>
          <a:xfrm>
            <a:off x="7308304" y="594928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8</a:t>
            </a:r>
            <a:endParaRPr lang="en-GB" dirty="0">
              <a:solidFill>
                <a:srgbClr val="FF0000"/>
              </a:solidFill>
            </a:endParaRPr>
          </a:p>
        </p:txBody>
      </p:sp>
    </p:spTree>
    <p:extLst>
      <p:ext uri="{BB962C8B-B14F-4D97-AF65-F5344CB8AC3E}">
        <p14:creationId xmlns:p14="http://schemas.microsoft.com/office/powerpoint/2010/main" val="2029165379"/>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5536" y="764704"/>
            <a:ext cx="8229600" cy="1143000"/>
          </a:xfrm>
        </p:spPr>
        <p:txBody>
          <a:bodyPr>
            <a:normAutofit/>
          </a:bodyPr>
          <a:lstStyle/>
          <a:p>
            <a:r>
              <a:rPr lang="en-GB" dirty="0"/>
              <a:t>Cycle Times</a:t>
            </a:r>
          </a:p>
        </p:txBody>
      </p:sp>
      <p:sp>
        <p:nvSpPr>
          <p:cNvPr id="3" name="Content Placeholder 2"/>
          <p:cNvSpPr>
            <a:spLocks noGrp="1"/>
          </p:cNvSpPr>
          <p:nvPr>
            <p:ph idx="1"/>
          </p:nvPr>
        </p:nvSpPr>
        <p:spPr>
          <a:xfrm>
            <a:off x="251520" y="1916832"/>
            <a:ext cx="8435280" cy="4209331"/>
          </a:xfrm>
        </p:spPr>
        <p:txBody>
          <a:bodyPr>
            <a:normAutofit fontScale="92500" lnSpcReduction="20000"/>
          </a:bodyPr>
          <a:lstStyle/>
          <a:p>
            <a:r>
              <a:rPr lang="en-GB" dirty="0"/>
              <a:t>In order to make the design as efficient as possible, there should be little or no holding time in between adsorption cycles.</a:t>
            </a:r>
          </a:p>
          <a:p>
            <a:r>
              <a:rPr lang="en-GB" dirty="0"/>
              <a:t>Regeneration time should be almost equal to adsorption time. (t</a:t>
            </a:r>
            <a:r>
              <a:rPr lang="en-GB" baseline="-25000" dirty="0"/>
              <a:t>a</a:t>
            </a:r>
            <a:r>
              <a:rPr lang="en-GB" dirty="0"/>
              <a:t> = </a:t>
            </a:r>
            <a:r>
              <a:rPr lang="en-GB" dirty="0" err="1"/>
              <a:t>t</a:t>
            </a:r>
            <a:r>
              <a:rPr lang="en-GB" baseline="-25000" dirty="0" err="1"/>
              <a:t>h</a:t>
            </a:r>
            <a:r>
              <a:rPr lang="en-GB" dirty="0"/>
              <a:t> + </a:t>
            </a:r>
            <a:r>
              <a:rPr lang="en-GB" dirty="0" err="1"/>
              <a:t>t</a:t>
            </a:r>
            <a:r>
              <a:rPr lang="en-GB" baseline="-25000" dirty="0" err="1"/>
              <a:t>c</a:t>
            </a:r>
            <a:r>
              <a:rPr lang="en-GB" dirty="0"/>
              <a:t>)</a:t>
            </a:r>
          </a:p>
          <a:p>
            <a:r>
              <a:rPr lang="en-GB" dirty="0"/>
              <a:t>Typical values for </a:t>
            </a:r>
            <a:r>
              <a:rPr lang="en-GB" dirty="0" err="1"/>
              <a:t>t</a:t>
            </a:r>
            <a:r>
              <a:rPr lang="en-GB" baseline="-25000" dirty="0" err="1"/>
              <a:t>h</a:t>
            </a:r>
            <a:r>
              <a:rPr lang="en-GB" dirty="0"/>
              <a:t> and </a:t>
            </a:r>
            <a:r>
              <a:rPr lang="en-GB" dirty="0" err="1"/>
              <a:t>t</a:t>
            </a:r>
            <a:r>
              <a:rPr lang="en-GB" baseline="-25000" dirty="0" err="1"/>
              <a:t>c</a:t>
            </a:r>
            <a:r>
              <a:rPr lang="en-GB" baseline="-25000" dirty="0"/>
              <a:t> </a:t>
            </a:r>
            <a:r>
              <a:rPr lang="en-GB" dirty="0"/>
              <a:t>are 0.66 and 0.33.</a:t>
            </a:r>
          </a:p>
          <a:p>
            <a:r>
              <a:rPr lang="en-GB" dirty="0"/>
              <a:t>Shorter cycle times will allow for smaller beds and CO2 holding vessels.</a:t>
            </a:r>
          </a:p>
          <a:p>
            <a:r>
              <a:rPr lang="en-GB" dirty="0"/>
              <a:t>Each bed is regenerated several times a day on the ISS – possibly giving a t</a:t>
            </a:r>
            <a:r>
              <a:rPr lang="en-GB" baseline="-25000" dirty="0"/>
              <a:t>a</a:t>
            </a:r>
            <a:r>
              <a:rPr lang="en-GB" dirty="0"/>
              <a:t> of roughly 2 or 3 hours.</a:t>
            </a:r>
          </a:p>
          <a:p>
            <a:endParaRPr lang="en-GB" dirty="0"/>
          </a:p>
        </p:txBody>
      </p:sp>
    </p:spTree>
    <p:extLst>
      <p:ext uri="{BB962C8B-B14F-4D97-AF65-F5344CB8AC3E}">
        <p14:creationId xmlns:p14="http://schemas.microsoft.com/office/powerpoint/2010/main" val="92102031"/>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5536" y="764704"/>
            <a:ext cx="8229600" cy="1143000"/>
          </a:xfrm>
        </p:spPr>
        <p:txBody>
          <a:bodyPr>
            <a:normAutofit/>
          </a:bodyPr>
          <a:lstStyle/>
          <a:p>
            <a:r>
              <a:rPr lang="en-GB" dirty="0"/>
              <a:t>Redundancy by Duplication</a:t>
            </a:r>
          </a:p>
        </p:txBody>
      </p:sp>
      <p:sp>
        <p:nvSpPr>
          <p:cNvPr id="3" name="Content Placeholder 2"/>
          <p:cNvSpPr>
            <a:spLocks noGrp="1"/>
          </p:cNvSpPr>
          <p:nvPr>
            <p:ph idx="1"/>
          </p:nvPr>
        </p:nvSpPr>
        <p:spPr>
          <a:xfrm>
            <a:off x="251520" y="1916832"/>
            <a:ext cx="8435280" cy="4209331"/>
          </a:xfrm>
        </p:spPr>
        <p:txBody>
          <a:bodyPr>
            <a:normAutofit lnSpcReduction="10000"/>
          </a:bodyPr>
          <a:lstStyle/>
          <a:p>
            <a:r>
              <a:rPr lang="en-GB" dirty="0"/>
              <a:t>All papers on the subject advise accounting for:</a:t>
            </a:r>
          </a:p>
          <a:p>
            <a:pPr lvl="1"/>
            <a:r>
              <a:rPr lang="en-GB" dirty="0"/>
              <a:t>Loss of capacity</a:t>
            </a:r>
          </a:p>
          <a:p>
            <a:pPr lvl="1"/>
            <a:r>
              <a:rPr lang="en-GB" dirty="0"/>
              <a:t>Attrition</a:t>
            </a:r>
          </a:p>
          <a:p>
            <a:pPr lvl="1"/>
            <a:r>
              <a:rPr lang="en-GB" dirty="0"/>
              <a:t>Some poisoning of the bed</a:t>
            </a:r>
          </a:p>
          <a:p>
            <a:endParaRPr lang="en-GB" dirty="0"/>
          </a:p>
          <a:p>
            <a:r>
              <a:rPr lang="en-GB" dirty="0"/>
              <a:t>Should a third bed be installed to allow for maintenance/flushing?</a:t>
            </a:r>
          </a:p>
          <a:p>
            <a:pPr marL="0" indent="0">
              <a:buNone/>
            </a:pPr>
            <a:r>
              <a:rPr lang="en-GB" dirty="0" smtClean="0"/>
              <a:t>.</a:t>
            </a:r>
            <a:endParaRPr lang="en-GB" dirty="0"/>
          </a:p>
          <a:p>
            <a:endParaRPr lang="en-GB" dirty="0"/>
          </a:p>
        </p:txBody>
      </p:sp>
    </p:spTree>
    <p:extLst>
      <p:ext uri="{BB962C8B-B14F-4D97-AF65-F5344CB8AC3E}">
        <p14:creationId xmlns:p14="http://schemas.microsoft.com/office/powerpoint/2010/main" val="315144731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smtClean="0"/>
              <a:t>CO2 Treatment</a:t>
            </a:r>
            <a:endParaRPr lang="en-GB" dirty="0"/>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smtClean="0"/>
              <a:t> </a:t>
            </a:r>
            <a:endParaRPr lang="en-GB" dirty="0"/>
          </a:p>
        </p:txBody>
      </p:sp>
    </p:spTree>
    <p:extLst>
      <p:ext uri="{BB962C8B-B14F-4D97-AF65-F5344CB8AC3E}">
        <p14:creationId xmlns:p14="http://schemas.microsoft.com/office/powerpoint/2010/main" val="1066245061"/>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a:t>Sabatier Reactor</a:t>
            </a:r>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a:t> </a:t>
            </a:r>
          </a:p>
        </p:txBody>
      </p:sp>
    </p:spTree>
    <p:extLst>
      <p:ext uri="{BB962C8B-B14F-4D97-AF65-F5344CB8AC3E}">
        <p14:creationId xmlns:p14="http://schemas.microsoft.com/office/powerpoint/2010/main" val="23530344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0031" y="548679"/>
            <a:ext cx="9156463" cy="6291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63629" y="692696"/>
            <a:ext cx="8229600" cy="1143000"/>
          </a:xfrm>
        </p:spPr>
        <p:txBody>
          <a:bodyPr>
            <a:normAutofit/>
          </a:bodyPr>
          <a:lstStyle/>
          <a:p>
            <a:r>
              <a:rPr lang="en-GB" dirty="0"/>
              <a:t>Rate equation used to model</a:t>
            </a:r>
            <a:r>
              <a:rPr lang="en-GB" dirty="0" smtClean="0"/>
              <a:t> </a:t>
            </a:r>
            <a:endParaRPr lang="en-GB" dirty="0"/>
          </a:p>
        </p:txBody>
      </p:sp>
      <p:sp>
        <p:nvSpPr>
          <p:cNvPr id="3" name="Content Placeholder 2"/>
          <p:cNvSpPr>
            <a:spLocks noGrp="1"/>
          </p:cNvSpPr>
          <p:nvPr>
            <p:ph idx="1"/>
          </p:nvPr>
        </p:nvSpPr>
        <p:spPr>
          <a:xfrm>
            <a:off x="251520" y="2060848"/>
            <a:ext cx="8435280" cy="4065315"/>
          </a:xfrm>
        </p:spPr>
        <p:txBody>
          <a:bodyPr>
            <a:normAutofit/>
          </a:bodyPr>
          <a:lstStyle/>
          <a:p>
            <a:pPr marL="0" indent="0">
              <a:buNone/>
            </a:pPr>
            <a:r>
              <a:rPr lang="en-GB" dirty="0" smtClean="0"/>
              <a:t/>
            </a:r>
            <a:br>
              <a:rPr lang="en-GB" dirty="0" smtClean="0"/>
            </a:br>
            <a:endParaRPr lang="en-GB" dirty="0" smtClean="0"/>
          </a:p>
          <a:p>
            <a:pPr marL="0" indent="0">
              <a:buNone/>
            </a:pPr>
            <a:endParaRPr lang="en-GB" dirty="0"/>
          </a:p>
          <a:p>
            <a:pPr marL="0" indent="0">
              <a:buNone/>
            </a:pPr>
            <a:endParaRPr lang="en-GB" dirty="0" smtClean="0"/>
          </a:p>
          <a:p>
            <a:pPr marL="0" indent="0">
              <a:buNone/>
            </a:pPr>
            <a:r>
              <a:rPr lang="en-GB" dirty="0"/>
              <a:t>Proposed by </a:t>
            </a:r>
            <a:r>
              <a:rPr lang="en-GB" dirty="0" err="1"/>
              <a:t>Lunde</a:t>
            </a:r>
            <a:r>
              <a:rPr lang="en-GB" dirty="0"/>
              <a:t> (1974) for Sabatier reaction on ruthenium-alumina catalyst. Used to model reaction for reactor development since.</a:t>
            </a:r>
          </a:p>
          <a:p>
            <a:pPr marL="0" indent="0">
              <a:buNone/>
            </a:pPr>
            <a:endParaRPr lang="en-GB" dirty="0"/>
          </a:p>
        </p:txBody>
      </p:sp>
      <p:pic>
        <p:nvPicPr>
          <p:cNvPr id="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629" y="2060848"/>
            <a:ext cx="48768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1967046"/>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79"/>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smtClean="0"/>
          </a:p>
          <a:p>
            <a:endParaRPr lang="en-GB" dirty="0"/>
          </a:p>
          <a:p>
            <a:endParaRPr lang="en-GB" dirty="0" smtClean="0"/>
          </a:p>
          <a:p>
            <a:endParaRPr lang="en-GB" dirty="0"/>
          </a:p>
          <a:p>
            <a:endParaRPr lang="en-GB" sz="2800" dirty="0" smtClean="0">
              <a:solidFill>
                <a:schemeClr val="tx1"/>
              </a:solidFill>
            </a:endParaRPr>
          </a:p>
          <a:p>
            <a:r>
              <a:rPr lang="en-GB" sz="2800" dirty="0" smtClean="0">
                <a:solidFill>
                  <a:schemeClr val="tx1"/>
                </a:solidFill>
              </a:rPr>
              <a:t>Also </a:t>
            </a:r>
            <a:r>
              <a:rPr lang="en-GB" sz="2800" dirty="0">
                <a:solidFill>
                  <a:schemeClr val="tx1"/>
                </a:solidFill>
              </a:rPr>
              <a:t>proposed by </a:t>
            </a:r>
            <a:r>
              <a:rPr lang="en-GB" sz="2800" dirty="0" err="1">
                <a:solidFill>
                  <a:schemeClr val="tx1"/>
                </a:solidFill>
              </a:rPr>
              <a:t>Lunde</a:t>
            </a:r>
            <a:r>
              <a:rPr lang="en-GB" sz="2800" dirty="0">
                <a:solidFill>
                  <a:schemeClr val="tx1"/>
                </a:solidFill>
              </a:rPr>
              <a:t> (1974), used in conjunction with heat capacity of the gas stream to give the change in temperature through the reactor</a:t>
            </a:r>
            <a:r>
              <a:rPr lang="en-GB" dirty="0"/>
              <a:t>.</a:t>
            </a:r>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63629" y="692696"/>
            <a:ext cx="8229600" cy="1143000"/>
          </a:xfrm>
        </p:spPr>
        <p:txBody>
          <a:bodyPr>
            <a:normAutofit/>
          </a:bodyPr>
          <a:lstStyle/>
          <a:p>
            <a:r>
              <a:rPr lang="en-GB" dirty="0"/>
              <a:t>Heat generation </a:t>
            </a:r>
          </a:p>
        </p:txBody>
      </p:sp>
      <p:pic>
        <p:nvPicPr>
          <p:cNvPr id="20"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904974" y="1844824"/>
            <a:ext cx="474345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721360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625703"/>
            <a:ext cx="8229600" cy="1143000"/>
          </a:xfrm>
        </p:spPr>
        <p:txBody>
          <a:bodyPr>
            <a:normAutofit fontScale="90000"/>
          </a:bodyPr>
          <a:lstStyle/>
          <a:p>
            <a:r>
              <a:rPr lang="en-GB" dirty="0"/>
              <a:t>Isothermal </a:t>
            </a:r>
            <a:r>
              <a:rPr lang="en-GB" dirty="0" err="1"/>
              <a:t>vs</a:t>
            </a:r>
            <a:r>
              <a:rPr lang="en-GB" dirty="0"/>
              <a:t> non-isothermal performance</a:t>
            </a:r>
          </a:p>
        </p:txBody>
      </p:sp>
      <p:pic>
        <p:nvPicPr>
          <p:cNvPr id="2050"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786340" y="1930029"/>
            <a:ext cx="5364945" cy="4182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0817309"/>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0532" y="692696"/>
            <a:ext cx="8229600" cy="1143000"/>
          </a:xfrm>
        </p:spPr>
        <p:txBody>
          <a:bodyPr>
            <a:normAutofit fontScale="90000"/>
          </a:bodyPr>
          <a:lstStyle/>
          <a:p>
            <a:r>
              <a:rPr lang="en-GB" dirty="0"/>
              <a:t>Considerations given to air and water purity</a:t>
            </a:r>
          </a:p>
        </p:txBody>
      </p:sp>
      <p:sp>
        <p:nvSpPr>
          <p:cNvPr id="3" name="Content Placeholder 2"/>
          <p:cNvSpPr>
            <a:spLocks noGrp="1"/>
          </p:cNvSpPr>
          <p:nvPr>
            <p:ph idx="1"/>
          </p:nvPr>
        </p:nvSpPr>
        <p:spPr>
          <a:xfrm>
            <a:off x="362851" y="2060848"/>
            <a:ext cx="3475486" cy="4354959"/>
          </a:xfrm>
        </p:spPr>
        <p:txBody>
          <a:bodyPr>
            <a:normAutofit/>
          </a:bodyPr>
          <a:lstStyle/>
          <a:p>
            <a:r>
              <a:rPr lang="en-GB" dirty="0"/>
              <a:t>Air Purity</a:t>
            </a:r>
          </a:p>
          <a:p>
            <a:r>
              <a:rPr lang="en-GB" dirty="0"/>
              <a:t>HEPA Filters</a:t>
            </a:r>
          </a:p>
          <a:p>
            <a:r>
              <a:rPr lang="en-GB" dirty="0"/>
              <a:t>Activated carbon filters</a:t>
            </a:r>
          </a:p>
          <a:p>
            <a:r>
              <a:rPr lang="en-GB" dirty="0"/>
              <a:t>UV exposure</a:t>
            </a:r>
          </a:p>
          <a:p>
            <a:endParaRPr lang="en-GB" dirty="0"/>
          </a:p>
        </p:txBody>
      </p:sp>
      <p:sp>
        <p:nvSpPr>
          <p:cNvPr id="12" name="TextBox 11"/>
          <p:cNvSpPr txBox="1"/>
          <p:nvPr/>
        </p:nvSpPr>
        <p:spPr>
          <a:xfrm>
            <a:off x="8358807" y="2132856"/>
            <a:ext cx="461665" cy="4320480"/>
          </a:xfrm>
          <a:prstGeom prst="rect">
            <a:avLst/>
          </a:prstGeom>
          <a:noFill/>
        </p:spPr>
        <p:txBody>
          <a:bodyPr vert="eaVert" wrap="square" rtlCol="0">
            <a:spAutoFit/>
          </a:bodyPr>
          <a:lstStyle/>
          <a:p>
            <a:endParaRPr lang="en-GB" dirty="0"/>
          </a:p>
        </p:txBody>
      </p:sp>
      <p:sp>
        <p:nvSpPr>
          <p:cNvPr id="19" name="TextBox 18"/>
          <p:cNvSpPr txBox="1"/>
          <p:nvPr/>
        </p:nvSpPr>
        <p:spPr>
          <a:xfrm>
            <a:off x="5369428" y="2132856"/>
            <a:ext cx="3379036" cy="369332"/>
          </a:xfrm>
          <a:prstGeom prst="rect">
            <a:avLst/>
          </a:prstGeom>
          <a:noFill/>
        </p:spPr>
        <p:txBody>
          <a:bodyPr wrap="square" rtlCol="0">
            <a:spAutoFit/>
          </a:bodyPr>
          <a:lstStyle/>
          <a:p>
            <a:endParaRPr lang="en-GB" dirty="0"/>
          </a:p>
        </p:txBody>
      </p:sp>
      <p:sp>
        <p:nvSpPr>
          <p:cNvPr id="20" name="TextBox 19"/>
          <p:cNvSpPr txBox="1"/>
          <p:nvPr/>
        </p:nvSpPr>
        <p:spPr>
          <a:xfrm>
            <a:off x="5292080" y="1988840"/>
            <a:ext cx="3297559" cy="4247317"/>
          </a:xfrm>
          <a:prstGeom prst="rect">
            <a:avLst/>
          </a:prstGeom>
          <a:noFill/>
        </p:spPr>
        <p:txBody>
          <a:bodyPr wrap="square" rtlCol="0">
            <a:spAutoFit/>
          </a:bodyPr>
          <a:lstStyle/>
          <a:p>
            <a:pPr marL="285750" indent="-285750">
              <a:buFont typeface="Arial" pitchFamily="34" charset="0"/>
              <a:buChar char="•"/>
            </a:pPr>
            <a:r>
              <a:rPr lang="en-GB" dirty="0"/>
              <a:t>Water from Sabatier will have low concentrations of dissolved CO</a:t>
            </a:r>
            <a:r>
              <a:rPr lang="en-GB" baseline="-25000" dirty="0"/>
              <a:t>2</a:t>
            </a:r>
            <a:r>
              <a:rPr lang="en-GB" dirty="0"/>
              <a:t> ,methane and hydrogen following condensation of steam. CO</a:t>
            </a:r>
            <a:r>
              <a:rPr lang="en-GB" baseline="-25000" dirty="0"/>
              <a:t>2</a:t>
            </a:r>
            <a:r>
              <a:rPr lang="en-GB" dirty="0"/>
              <a:t> will react with KOH electrolyte and form K</a:t>
            </a:r>
            <a:r>
              <a:rPr lang="en-GB" baseline="-25000" dirty="0"/>
              <a:t>2</a:t>
            </a:r>
            <a:r>
              <a:rPr lang="en-GB" dirty="0"/>
              <a:t>CO</a:t>
            </a:r>
            <a:r>
              <a:rPr lang="en-GB" baseline="-25000" dirty="0"/>
              <a:t>3</a:t>
            </a:r>
            <a:r>
              <a:rPr lang="en-GB" dirty="0"/>
              <a:t> and water. Methane is relatively insoluble in water and so would not cause issues with the system. Hydrogen gas would most likely separate from the liquid mixture due to its low density.</a:t>
            </a:r>
          </a:p>
          <a:p>
            <a:endParaRPr lang="en-GB" dirty="0"/>
          </a:p>
        </p:txBody>
      </p:sp>
    </p:spTree>
    <p:extLst>
      <p:ext uri="{BB962C8B-B14F-4D97-AF65-F5344CB8AC3E}">
        <p14:creationId xmlns:p14="http://schemas.microsoft.com/office/powerpoint/2010/main" val="228973833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908720"/>
            <a:ext cx="8229600" cy="1143000"/>
          </a:xfrm>
        </p:spPr>
        <p:txBody>
          <a:bodyPr>
            <a:normAutofit/>
          </a:bodyPr>
          <a:lstStyle/>
          <a:p>
            <a:r>
              <a:rPr lang="en-GB" dirty="0"/>
              <a:t>Solubility of gases in water</a:t>
            </a:r>
          </a:p>
        </p:txBody>
      </p:sp>
      <p:pic>
        <p:nvPicPr>
          <p:cNvPr id="19"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50825" y="2456999"/>
            <a:ext cx="8435975" cy="312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4195377"/>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551505"/>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589702"/>
            <a:ext cx="8229600" cy="1143000"/>
          </a:xfrm>
        </p:spPr>
        <p:txBody>
          <a:bodyPr>
            <a:normAutofit/>
          </a:bodyPr>
          <a:lstStyle/>
          <a:p>
            <a:r>
              <a:rPr lang="en-GB" dirty="0" smtClean="0"/>
              <a:t> </a:t>
            </a:r>
            <a:endParaRPr lang="en-GB" dirty="0"/>
          </a:p>
        </p:txBody>
      </p:sp>
      <p:sp>
        <p:nvSpPr>
          <p:cNvPr id="3" name="Content Placeholder 2"/>
          <p:cNvSpPr>
            <a:spLocks noGrp="1"/>
          </p:cNvSpPr>
          <p:nvPr>
            <p:ph idx="1"/>
          </p:nvPr>
        </p:nvSpPr>
        <p:spPr>
          <a:xfrm>
            <a:off x="611560" y="1196752"/>
            <a:ext cx="8075240" cy="4929411"/>
          </a:xfrm>
        </p:spPr>
        <p:txBody>
          <a:bodyPr>
            <a:normAutofit/>
          </a:bodyPr>
          <a:lstStyle/>
          <a:p>
            <a:r>
              <a:rPr lang="en-GB" dirty="0"/>
              <a:t>Using the maximum solubility's from the previous diagram we can estimate that for our production of ~ 8kg/day of water the dissolved gas content will be methane - 0.032 g, hydrogen - 0.0152g and Carbon dioxide – 28 g</a:t>
            </a:r>
          </a:p>
          <a:p>
            <a:endParaRPr lang="en-GB" dirty="0"/>
          </a:p>
        </p:txBody>
      </p:sp>
    </p:spTree>
    <p:extLst>
      <p:ext uri="{BB962C8B-B14F-4D97-AF65-F5344CB8AC3E}">
        <p14:creationId xmlns:p14="http://schemas.microsoft.com/office/powerpoint/2010/main" val="3336499942"/>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395536" y="764704"/>
            <a:ext cx="8229600" cy="1143000"/>
          </a:xfrm>
        </p:spPr>
        <p:txBody>
          <a:bodyPr>
            <a:normAutofit/>
          </a:bodyPr>
          <a:lstStyle/>
          <a:p>
            <a:r>
              <a:rPr lang="en-GB" dirty="0"/>
              <a:t>BFD Legend</a:t>
            </a:r>
          </a:p>
        </p:txBody>
      </p:sp>
      <p:pic>
        <p:nvPicPr>
          <p:cNvPr id="20" name="Content Placeholder 19" descr="Untitled.png"/>
          <p:cNvPicPr>
            <a:picLocks noGrp="1" noChangeAspect="1"/>
          </p:cNvPicPr>
          <p:nvPr>
            <p:ph idx="1"/>
          </p:nvPr>
        </p:nvPicPr>
        <p:blipFill>
          <a:blip r:embed="rId4">
            <a:extLst>
              <a:ext uri="{28A0092B-C50C-407E-A947-70E740481C1C}">
                <a14:useLocalDpi xmlns:a14="http://schemas.microsoft.com/office/drawing/2010/main" val="0"/>
              </a:ext>
            </a:extLst>
          </a:blip>
          <a:srcRect l="471" r="471"/>
          <a:stretch>
            <a:fillRect/>
          </a:stretch>
        </p:blipFill>
        <p:spPr>
          <a:xfrm>
            <a:off x="467544" y="1772816"/>
            <a:ext cx="8229600" cy="4525963"/>
          </a:xfrm>
        </p:spPr>
      </p:pic>
    </p:spTree>
    <p:extLst>
      <p:ext uri="{BB962C8B-B14F-4D97-AF65-F5344CB8AC3E}">
        <p14:creationId xmlns:p14="http://schemas.microsoft.com/office/powerpoint/2010/main" val="1551463257"/>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a:t>Electrolysis Unit Design</a:t>
            </a:r>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a:t> </a:t>
            </a:r>
          </a:p>
        </p:txBody>
      </p:sp>
    </p:spTree>
    <p:extLst>
      <p:ext uri="{BB962C8B-B14F-4D97-AF65-F5344CB8AC3E}">
        <p14:creationId xmlns:p14="http://schemas.microsoft.com/office/powerpoint/2010/main" val="1865397748"/>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908720"/>
            <a:ext cx="8229600" cy="1143000"/>
          </a:xfrm>
        </p:spPr>
        <p:txBody>
          <a:bodyPr>
            <a:normAutofit/>
          </a:bodyPr>
          <a:lstStyle/>
          <a:p>
            <a:r>
              <a:rPr lang="en-GB" dirty="0"/>
              <a:t>Design Basis</a:t>
            </a:r>
          </a:p>
        </p:txBody>
      </p:sp>
      <p:sp>
        <p:nvSpPr>
          <p:cNvPr id="3" name="Content Placeholder 2"/>
          <p:cNvSpPr>
            <a:spLocks noGrp="1"/>
          </p:cNvSpPr>
          <p:nvPr>
            <p:ph idx="1"/>
          </p:nvPr>
        </p:nvSpPr>
        <p:spPr>
          <a:xfrm>
            <a:off x="251520" y="1988840"/>
            <a:ext cx="8435280" cy="4137323"/>
          </a:xfrm>
        </p:spPr>
        <p:txBody>
          <a:bodyPr>
            <a:normAutofit fontScale="92500" lnSpcReduction="20000"/>
          </a:bodyPr>
          <a:lstStyle/>
          <a:p>
            <a:r>
              <a:rPr lang="en-GB" dirty="0"/>
              <a:t>Rate of Oxygen Production = 8.4 kg/day</a:t>
            </a:r>
          </a:p>
          <a:p>
            <a:r>
              <a:rPr lang="en-GB" dirty="0"/>
              <a:t>Rate of Hydrogen Production = 1.05 kg/day</a:t>
            </a:r>
          </a:p>
          <a:p>
            <a:r>
              <a:rPr lang="en-GB" dirty="0"/>
              <a:t>Rate of Water consumption = 9.45kg/day</a:t>
            </a:r>
          </a:p>
          <a:p>
            <a:endParaRPr lang="en-GB" dirty="0"/>
          </a:p>
          <a:p>
            <a:r>
              <a:rPr lang="en-GB" dirty="0"/>
              <a:t>Fully detailed design is beyond the scope of this project</a:t>
            </a:r>
          </a:p>
          <a:p>
            <a:r>
              <a:rPr lang="en-GB" dirty="0"/>
              <a:t>Key parameters have been calculated and additional parameters obtained from commercial examples</a:t>
            </a:r>
          </a:p>
        </p:txBody>
      </p:sp>
    </p:spTree>
    <p:extLst>
      <p:ext uri="{BB962C8B-B14F-4D97-AF65-F5344CB8AC3E}">
        <p14:creationId xmlns:p14="http://schemas.microsoft.com/office/powerpoint/2010/main" val="1769122317"/>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9506" y="51963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836712"/>
            <a:ext cx="8229600" cy="1143000"/>
          </a:xfrm>
        </p:spPr>
        <p:txBody>
          <a:bodyPr>
            <a:normAutofit/>
          </a:bodyPr>
          <a:lstStyle/>
          <a:p>
            <a:r>
              <a:rPr lang="en-GB" dirty="0"/>
              <a:t>Key Design Parameters</a:t>
            </a:r>
          </a:p>
        </p:txBody>
      </p:sp>
      <p:sp>
        <p:nvSpPr>
          <p:cNvPr id="3" name="Content Placeholder 2"/>
          <p:cNvSpPr>
            <a:spLocks noGrp="1"/>
          </p:cNvSpPr>
          <p:nvPr>
            <p:ph idx="1"/>
          </p:nvPr>
        </p:nvSpPr>
        <p:spPr>
          <a:xfrm>
            <a:off x="251520" y="1916832"/>
            <a:ext cx="8435280" cy="4209331"/>
          </a:xfrm>
        </p:spPr>
        <p:txBody>
          <a:bodyPr>
            <a:normAutofit/>
          </a:bodyPr>
          <a:lstStyle/>
          <a:p>
            <a:r>
              <a:rPr lang="en-GB" dirty="0"/>
              <a:t>Electrolysis Selection</a:t>
            </a:r>
          </a:p>
          <a:p>
            <a:r>
              <a:rPr lang="en-GB" dirty="0"/>
              <a:t>Electrode Material</a:t>
            </a:r>
          </a:p>
          <a:p>
            <a:r>
              <a:rPr lang="en-GB" dirty="0"/>
              <a:t>Diaphragm Material</a:t>
            </a:r>
          </a:p>
          <a:p>
            <a:r>
              <a:rPr lang="en-GB" dirty="0"/>
              <a:t>Electrolyte Selection</a:t>
            </a:r>
          </a:p>
          <a:p>
            <a:r>
              <a:rPr lang="en-GB" dirty="0"/>
              <a:t>Current Requirement</a:t>
            </a:r>
          </a:p>
          <a:p>
            <a:r>
              <a:rPr lang="en-GB" dirty="0"/>
              <a:t>Minimum Voltage Requirement</a:t>
            </a:r>
          </a:p>
          <a:p>
            <a:r>
              <a:rPr lang="en-GB" dirty="0"/>
              <a:t>Electrode Surface Area Requirement</a:t>
            </a:r>
          </a:p>
          <a:p>
            <a:pPr marL="0" indent="0">
              <a:buNone/>
            </a:pPr>
            <a:endParaRPr lang="en-GB" dirty="0"/>
          </a:p>
        </p:txBody>
      </p:sp>
    </p:spTree>
    <p:extLst>
      <p:ext uri="{BB962C8B-B14F-4D97-AF65-F5344CB8AC3E}">
        <p14:creationId xmlns:p14="http://schemas.microsoft.com/office/powerpoint/2010/main" val="251652136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0532" y="692696"/>
            <a:ext cx="8229600" cy="1143000"/>
          </a:xfrm>
        </p:spPr>
        <p:txBody>
          <a:bodyPr>
            <a:normAutofit/>
          </a:bodyPr>
          <a:lstStyle/>
          <a:p>
            <a:r>
              <a:rPr lang="en-GB" dirty="0"/>
              <a:t>Qualitative Design</a:t>
            </a:r>
          </a:p>
        </p:txBody>
      </p:sp>
      <p:sp>
        <p:nvSpPr>
          <p:cNvPr id="3" name="Content Placeholder 2"/>
          <p:cNvSpPr>
            <a:spLocks noGrp="1"/>
          </p:cNvSpPr>
          <p:nvPr>
            <p:ph idx="1"/>
          </p:nvPr>
        </p:nvSpPr>
        <p:spPr>
          <a:xfrm>
            <a:off x="251520" y="1772816"/>
            <a:ext cx="8435280" cy="4353347"/>
          </a:xfrm>
        </p:spPr>
        <p:txBody>
          <a:bodyPr>
            <a:normAutofit/>
          </a:bodyPr>
          <a:lstStyle/>
          <a:p>
            <a:r>
              <a:rPr lang="en-GB" dirty="0"/>
              <a:t>Electrolysis Selection – Bipolar Electrolysis</a:t>
            </a:r>
          </a:p>
          <a:p>
            <a:endParaRPr lang="en-GB" dirty="0"/>
          </a:p>
          <a:p>
            <a:r>
              <a:rPr lang="en-GB" dirty="0"/>
              <a:t>Electrode Material – Platinum</a:t>
            </a:r>
          </a:p>
          <a:p>
            <a:endParaRPr lang="en-GB" dirty="0"/>
          </a:p>
          <a:p>
            <a:r>
              <a:rPr lang="en-GB" dirty="0"/>
              <a:t>Diaphragm Material – Sintered Nickel</a:t>
            </a:r>
          </a:p>
          <a:p>
            <a:endParaRPr lang="en-GB" dirty="0"/>
          </a:p>
          <a:p>
            <a:r>
              <a:rPr lang="en-GB" dirty="0"/>
              <a:t>Electrolyte – 30%wt KOH</a:t>
            </a:r>
          </a:p>
        </p:txBody>
      </p:sp>
    </p:spTree>
    <p:extLst>
      <p:ext uri="{BB962C8B-B14F-4D97-AF65-F5344CB8AC3E}">
        <p14:creationId xmlns:p14="http://schemas.microsoft.com/office/powerpoint/2010/main" val="3201714988"/>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551505"/>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01464" y="836712"/>
            <a:ext cx="8229600" cy="1143000"/>
          </a:xfrm>
        </p:spPr>
        <p:txBody>
          <a:bodyPr>
            <a:normAutofit/>
          </a:bodyPr>
          <a:lstStyle/>
          <a:p>
            <a:r>
              <a:rPr lang="en-GB" dirty="0"/>
              <a:t>Quantitative Design</a:t>
            </a:r>
          </a:p>
        </p:txBody>
      </p:sp>
      <p:sp>
        <p:nvSpPr>
          <p:cNvPr id="3" name="Content Placeholder 2"/>
          <p:cNvSpPr>
            <a:spLocks noGrp="1"/>
          </p:cNvSpPr>
          <p:nvPr>
            <p:ph idx="1"/>
          </p:nvPr>
        </p:nvSpPr>
        <p:spPr>
          <a:xfrm>
            <a:off x="251520" y="1700808"/>
            <a:ext cx="8435280" cy="4425355"/>
          </a:xfrm>
        </p:spPr>
        <p:txBody>
          <a:bodyPr>
            <a:normAutofit/>
          </a:bodyPr>
          <a:lstStyle/>
          <a:p>
            <a:r>
              <a:rPr lang="en-GB" dirty="0"/>
              <a:t>Current Calculation</a:t>
            </a:r>
          </a:p>
          <a:p>
            <a:endParaRPr lang="en-GB" dirty="0"/>
          </a:p>
          <a:p>
            <a:endParaRPr lang="en-GB" dirty="0"/>
          </a:p>
          <a:p>
            <a:pPr marL="0" indent="0">
              <a:buNone/>
            </a:pPr>
            <a:r>
              <a:rPr lang="en-GB" dirty="0"/>
              <a:t>Required Current = 1.17kA</a:t>
            </a:r>
          </a:p>
        </p:txBody>
      </p:sp>
      <mc:AlternateContent xmlns:mc="http://schemas.openxmlformats.org/markup-compatibility/2006" xmlns:a14="http://schemas.microsoft.com/office/drawing/2010/main">
        <mc:Choice Requires="a14">
          <p:sp>
            <p:nvSpPr>
              <p:cNvPr id="19" name="TextBox 18"/>
              <p:cNvSpPr txBox="1"/>
              <p:nvPr/>
            </p:nvSpPr>
            <p:spPr>
              <a:xfrm>
                <a:off x="3203848" y="2420888"/>
                <a:ext cx="2059475" cy="714683"/>
              </a:xfrm>
              <a:prstGeom prst="rect">
                <a:avLst/>
              </a:prstGeom>
              <a:noFill/>
            </p:spPr>
            <p:txBody>
              <a:bodyPr wrap="none" rtlCol="0">
                <a:spAutoFit/>
              </a:bodyPr>
              <a:lstStyle/>
              <a:p>
                <a14:m>
                  <m:oMathPara xmlns="" xmlns:m="http://schemas.openxmlformats.org/officeDocument/2006/math">
                    <m:oMathParaPr>
                      <m:jc m:val="centerGroup"/>
                    </m:oMathParaPr>
                    <m:oMath xmlns:m="http://schemas.openxmlformats.org/officeDocument/2006/math">
                      <m:r>
                        <a:rPr lang="en-GB" b="0" i="1" smtClean="0">
                          <a:latin typeface="Cambria Math"/>
                        </a:rPr>
                        <m:t>𝑅𝑎𝑡𝑒</m:t>
                      </m:r>
                      <m:r>
                        <a:rPr lang="en-GB" b="0" i="1" smtClean="0">
                          <a:latin typeface="Cambria Math"/>
                        </a:rPr>
                        <m:t> </m:t>
                      </m:r>
                      <m:d>
                        <m:dPr>
                          <m:ctrlPr>
                            <a:rPr lang="en-GB" b="0" i="1" smtClean="0">
                              <a:latin typeface="Cambria Math"/>
                            </a:rPr>
                          </m:ctrlPr>
                        </m:dPr>
                        <m:e>
                          <m:f>
                            <m:fPr>
                              <m:ctrlPr>
                                <a:rPr lang="en-GB" b="0" i="1" smtClean="0">
                                  <a:latin typeface="Cambria Math"/>
                                </a:rPr>
                              </m:ctrlPr>
                            </m:fPr>
                            <m:num>
                              <m:r>
                                <a:rPr lang="en-GB" b="0" i="1" smtClean="0">
                                  <a:latin typeface="Cambria Math"/>
                                </a:rPr>
                                <m:t>𝑚𝑜𝑙</m:t>
                              </m:r>
                            </m:num>
                            <m:den>
                              <m:r>
                                <a:rPr lang="en-GB" b="0" i="1" smtClean="0">
                                  <a:latin typeface="Cambria Math"/>
                                </a:rPr>
                                <m:t>𝑠</m:t>
                              </m:r>
                            </m:den>
                          </m:f>
                        </m:e>
                      </m:d>
                      <m:r>
                        <a:rPr lang="en-GB" b="0" i="1" smtClean="0">
                          <a:latin typeface="Cambria Math"/>
                        </a:rPr>
                        <m:t>=</m:t>
                      </m:r>
                      <m:f>
                        <m:fPr>
                          <m:ctrlPr>
                            <a:rPr lang="en-GB" b="0" i="1" smtClean="0">
                              <a:latin typeface="Cambria Math"/>
                            </a:rPr>
                          </m:ctrlPr>
                        </m:fPr>
                        <m:num>
                          <m:r>
                            <a:rPr lang="en-GB" b="0" i="1" smtClean="0">
                              <a:latin typeface="Cambria Math"/>
                            </a:rPr>
                            <m:t>𝑖</m:t>
                          </m:r>
                        </m:num>
                        <m:den>
                          <m:r>
                            <a:rPr lang="en-GB" b="0" i="1" smtClean="0">
                              <a:latin typeface="Cambria Math"/>
                            </a:rPr>
                            <m:t>𝑛𝐹</m:t>
                          </m:r>
                        </m:den>
                      </m:f>
                    </m:oMath>
                  </m:oMathPara>
                </a14:m>
                <a:endParaRPr lang="en-GB" dirty="0"/>
              </a:p>
            </p:txBody>
          </p:sp>
        </mc:Choice>
        <mc:Fallback xmlns="">
          <p:sp>
            <p:nvSpPr>
              <p:cNvPr id="19" name="TextBox 18"/>
              <p:cNvSpPr txBox="1">
                <a:spLocks noRot="1" noChangeAspect="1" noMove="1" noResize="1" noEditPoints="1" noAdjustHandles="1" noChangeArrowheads="1" noChangeShapeType="1" noTextEdit="1"/>
              </p:cNvSpPr>
              <p:nvPr/>
            </p:nvSpPr>
            <p:spPr>
              <a:xfrm>
                <a:off x="3203848" y="2420888"/>
                <a:ext cx="2059475" cy="714683"/>
              </a:xfrm>
              <a:prstGeom prst="rect">
                <a:avLst/>
              </a:prstGeom>
              <a:blipFill rotWithShape="1">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2612057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764704"/>
            <a:ext cx="8229600" cy="1143000"/>
          </a:xfrm>
        </p:spPr>
        <p:txBody>
          <a:bodyPr>
            <a:normAutofit/>
          </a:bodyPr>
          <a:lstStyle/>
          <a:p>
            <a:r>
              <a:rPr lang="en-GB" dirty="0"/>
              <a:t>Quantitative Design</a:t>
            </a:r>
          </a:p>
        </p:txBody>
      </p:sp>
      <p:sp>
        <p:nvSpPr>
          <p:cNvPr id="3" name="Content Placeholder 2"/>
          <p:cNvSpPr>
            <a:spLocks noGrp="1"/>
          </p:cNvSpPr>
          <p:nvPr>
            <p:ph idx="1"/>
          </p:nvPr>
        </p:nvSpPr>
        <p:spPr>
          <a:xfrm>
            <a:off x="251520" y="1700808"/>
            <a:ext cx="8435280" cy="4425355"/>
          </a:xfrm>
        </p:spPr>
        <p:txBody>
          <a:bodyPr>
            <a:normAutofit/>
          </a:bodyPr>
          <a:lstStyle/>
          <a:p>
            <a:r>
              <a:rPr lang="en-GB" dirty="0"/>
              <a:t>Minimum Voltage Calculation </a:t>
            </a:r>
          </a:p>
          <a:p>
            <a:endParaRPr lang="en-GB" dirty="0"/>
          </a:p>
          <a:p>
            <a:endParaRPr lang="en-GB" dirty="0"/>
          </a:p>
          <a:p>
            <a:pPr marL="0" indent="0">
              <a:buNone/>
            </a:pPr>
            <a:endParaRPr lang="en-GB" dirty="0"/>
          </a:p>
          <a:p>
            <a:pPr marL="0" indent="0">
              <a:buNone/>
            </a:pPr>
            <a:r>
              <a:rPr lang="en-GB" dirty="0"/>
              <a:t>Minimum Voltage Requirement = 1.10V</a:t>
            </a:r>
          </a:p>
          <a:p>
            <a:endParaRPr lang="en-GB" dirty="0"/>
          </a:p>
        </p:txBody>
      </p:sp>
      <mc:AlternateContent xmlns:mc="http://schemas.openxmlformats.org/markup-compatibility/2006" xmlns:a14="http://schemas.microsoft.com/office/drawing/2010/main">
        <mc:Choice Requires="a14">
          <p:sp>
            <p:nvSpPr>
              <p:cNvPr id="19" name="TextBox 18"/>
              <p:cNvSpPr txBox="1"/>
              <p:nvPr/>
            </p:nvSpPr>
            <p:spPr>
              <a:xfrm>
                <a:off x="2411760" y="2652806"/>
                <a:ext cx="4036490" cy="610936"/>
              </a:xfrm>
              <a:prstGeom prst="rect">
                <a:avLst/>
              </a:prstGeom>
              <a:noFill/>
            </p:spPr>
            <p:txBody>
              <a:bodyPr wrap="none" rtlCol="0">
                <a:spAutoFit/>
              </a:bodyPr>
              <a:lstStyle/>
              <a:p>
                <a14:m>
                  <m:oMathPara xmlns="" xmlns:m="http://schemas.openxmlformats.org/officeDocument/2006/math">
                    <m:oMathParaPr>
                      <m:jc m:val="centerGroup"/>
                    </m:oMathParaPr>
                    <m:oMath xmlns:m="http://schemas.openxmlformats.org/officeDocument/2006/math">
                      <m:r>
                        <a:rPr lang="en-GB" b="0" i="1" smtClean="0">
                          <a:latin typeface="Cambria Math"/>
                        </a:rPr>
                        <m:t>𝑀𝑖𝑛𝑖𝑚𝑢𝑚</m:t>
                      </m:r>
                      <m:r>
                        <a:rPr lang="en-GB" b="0" i="1" smtClean="0">
                          <a:latin typeface="Cambria Math"/>
                        </a:rPr>
                        <m:t> </m:t>
                      </m:r>
                      <m:r>
                        <a:rPr lang="en-GB" b="0" i="1" smtClean="0">
                          <a:latin typeface="Cambria Math"/>
                        </a:rPr>
                        <m:t>𝑣𝑜𝑙𝑡𝑎𝑔𝑒</m:t>
                      </m:r>
                      <m:r>
                        <a:rPr lang="en-GB" b="0" i="1" smtClean="0">
                          <a:latin typeface="Cambria Math"/>
                        </a:rPr>
                        <m:t> </m:t>
                      </m:r>
                      <m:d>
                        <m:dPr>
                          <m:ctrlPr>
                            <a:rPr lang="en-GB" b="0" i="1" smtClean="0">
                              <a:latin typeface="Cambria Math"/>
                            </a:rPr>
                          </m:ctrlPr>
                        </m:dPr>
                        <m:e>
                          <m:r>
                            <a:rPr lang="en-GB" b="0" i="1" smtClean="0">
                              <a:latin typeface="Cambria Math"/>
                            </a:rPr>
                            <m:t>𝑉</m:t>
                          </m:r>
                        </m:e>
                      </m:d>
                      <m:r>
                        <a:rPr lang="en-GB" b="0" i="1" smtClean="0">
                          <a:latin typeface="Cambria Math"/>
                        </a:rPr>
                        <m:t>=</m:t>
                      </m:r>
                      <m:sSub>
                        <m:sSubPr>
                          <m:ctrlPr>
                            <a:rPr lang="en-GB" b="0" i="1" smtClean="0">
                              <a:latin typeface="Cambria Math"/>
                            </a:rPr>
                          </m:ctrlPr>
                        </m:sSubPr>
                        <m:e>
                          <m:r>
                            <a:rPr lang="en-GB" b="0" i="1" smtClean="0">
                              <a:latin typeface="Cambria Math"/>
                            </a:rPr>
                            <m:t>𝐸</m:t>
                          </m:r>
                        </m:e>
                        <m:sub>
                          <m:r>
                            <a:rPr lang="en-GB" b="0" i="1" smtClean="0">
                              <a:latin typeface="Cambria Math"/>
                            </a:rPr>
                            <m:t>𝑐𝑒𝑙𝑙</m:t>
                          </m:r>
                        </m:sub>
                      </m:sSub>
                      <m:r>
                        <a:rPr lang="en-GB" b="0" i="1" smtClean="0">
                          <a:latin typeface="Cambria Math"/>
                        </a:rPr>
                        <m:t>=−</m:t>
                      </m:r>
                      <m:f>
                        <m:fPr>
                          <m:ctrlPr>
                            <a:rPr lang="en-GB" b="0" i="1" smtClean="0">
                              <a:latin typeface="Cambria Math"/>
                              <a:ea typeface="Cambria Math"/>
                            </a:rPr>
                          </m:ctrlPr>
                        </m:fPr>
                        <m:num>
                          <m:r>
                            <a:rPr lang="en-GB" b="0" i="1" smtClean="0">
                              <a:latin typeface="Cambria Math"/>
                              <a:ea typeface="Cambria Math"/>
                            </a:rPr>
                            <m:t>∆</m:t>
                          </m:r>
                          <m:r>
                            <a:rPr lang="en-GB" b="0" i="1" smtClean="0">
                              <a:latin typeface="Cambria Math"/>
                              <a:ea typeface="Cambria Math"/>
                            </a:rPr>
                            <m:t>𝐺</m:t>
                          </m:r>
                        </m:num>
                        <m:den>
                          <m:r>
                            <a:rPr lang="en-GB" b="0" i="1" smtClean="0">
                              <a:latin typeface="Cambria Math"/>
                              <a:ea typeface="Cambria Math"/>
                            </a:rPr>
                            <m:t>𝑛𝐹</m:t>
                          </m:r>
                        </m:den>
                      </m:f>
                    </m:oMath>
                  </m:oMathPara>
                </a14:m>
                <a:endParaRPr lang="en-GB" dirty="0"/>
              </a:p>
            </p:txBody>
          </p:sp>
        </mc:Choice>
        <mc:Fallback xmlns="">
          <p:sp>
            <p:nvSpPr>
              <p:cNvPr id="19" name="TextBox 18"/>
              <p:cNvSpPr txBox="1">
                <a:spLocks noRot="1" noChangeAspect="1" noMove="1" noResize="1" noEditPoints="1" noAdjustHandles="1" noChangeArrowheads="1" noChangeShapeType="1" noTextEdit="1"/>
              </p:cNvSpPr>
              <p:nvPr/>
            </p:nvSpPr>
            <p:spPr>
              <a:xfrm>
                <a:off x="2411760" y="2652806"/>
                <a:ext cx="4036490" cy="610936"/>
              </a:xfrm>
              <a:prstGeom prst="rect">
                <a:avLst/>
              </a:prstGeom>
              <a:blipFill rotWithShape="1">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2419260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764704"/>
            <a:ext cx="8229600" cy="1143000"/>
          </a:xfrm>
        </p:spPr>
        <p:txBody>
          <a:bodyPr>
            <a:normAutofit/>
          </a:bodyPr>
          <a:lstStyle/>
          <a:p>
            <a:r>
              <a:rPr lang="en-GB" dirty="0"/>
              <a:t>Quantitative Design</a:t>
            </a:r>
          </a:p>
        </p:txBody>
      </p:sp>
      <p:sp>
        <p:nvSpPr>
          <p:cNvPr id="3" name="Content Placeholder 2"/>
          <p:cNvSpPr>
            <a:spLocks noGrp="1"/>
          </p:cNvSpPr>
          <p:nvPr>
            <p:ph idx="1"/>
          </p:nvPr>
        </p:nvSpPr>
        <p:spPr>
          <a:xfrm>
            <a:off x="251520" y="1844824"/>
            <a:ext cx="8435280" cy="4281339"/>
          </a:xfrm>
        </p:spPr>
        <p:txBody>
          <a:bodyPr>
            <a:normAutofit/>
          </a:bodyPr>
          <a:lstStyle/>
          <a:p>
            <a:r>
              <a:rPr lang="en-GB" dirty="0"/>
              <a:t>Electrode Area dependant upon Electrode Current Density</a:t>
            </a:r>
          </a:p>
          <a:p>
            <a:r>
              <a:rPr lang="en-GB" dirty="0"/>
              <a:t>Typically found by experiment as it is dependant upon electrolyte concentration, temperature and pressure.</a:t>
            </a:r>
          </a:p>
          <a:p>
            <a:r>
              <a:rPr lang="en-GB" dirty="0"/>
              <a:t>Struggling to find a value so far</a:t>
            </a:r>
          </a:p>
          <a:p>
            <a:pPr marL="0" indent="0">
              <a:buNone/>
            </a:pPr>
            <a:endParaRPr lang="en-GB" dirty="0"/>
          </a:p>
        </p:txBody>
      </p:sp>
    </p:spTree>
    <p:extLst>
      <p:ext uri="{BB962C8B-B14F-4D97-AF65-F5344CB8AC3E}">
        <p14:creationId xmlns:p14="http://schemas.microsoft.com/office/powerpoint/2010/main" val="1286270801"/>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28083"/>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65261" y="554304"/>
            <a:ext cx="8229600" cy="1143000"/>
          </a:xfrm>
        </p:spPr>
        <p:txBody>
          <a:bodyPr>
            <a:normAutofit/>
          </a:bodyPr>
          <a:lstStyle/>
          <a:p>
            <a:r>
              <a:rPr lang="en-GB" dirty="0"/>
              <a:t>Scaled Commercial Data</a:t>
            </a:r>
          </a:p>
        </p:txBody>
      </p:sp>
      <p:sp>
        <p:nvSpPr>
          <p:cNvPr id="3" name="Content Placeholder 2"/>
          <p:cNvSpPr>
            <a:spLocks noGrp="1"/>
          </p:cNvSpPr>
          <p:nvPr>
            <p:ph idx="1"/>
          </p:nvPr>
        </p:nvSpPr>
        <p:spPr>
          <a:xfrm>
            <a:off x="251520" y="1556792"/>
            <a:ext cx="8435280" cy="4569371"/>
          </a:xfrm>
        </p:spPr>
        <p:txBody>
          <a:bodyPr>
            <a:normAutofit fontScale="77500" lnSpcReduction="20000"/>
          </a:bodyPr>
          <a:lstStyle/>
          <a:p>
            <a:r>
              <a:rPr lang="en-GB" dirty="0"/>
              <a:t>Operating Temperature = 40degC</a:t>
            </a:r>
          </a:p>
          <a:p>
            <a:endParaRPr lang="en-GB" dirty="0"/>
          </a:p>
          <a:p>
            <a:r>
              <a:rPr lang="en-GB" dirty="0"/>
              <a:t>Operating Pressure = 11bara</a:t>
            </a:r>
          </a:p>
          <a:p>
            <a:endParaRPr lang="en-GB" dirty="0"/>
          </a:p>
          <a:p>
            <a:r>
              <a:rPr lang="en-GB" dirty="0"/>
              <a:t>Electrolyte is coolant with design </a:t>
            </a:r>
            <a:r>
              <a:rPr lang="en-GB" dirty="0" err="1"/>
              <a:t>Tmax</a:t>
            </a:r>
            <a:r>
              <a:rPr lang="en-GB" dirty="0"/>
              <a:t> of 40degC.</a:t>
            </a:r>
          </a:p>
          <a:p>
            <a:endParaRPr lang="en-GB" dirty="0"/>
          </a:p>
          <a:p>
            <a:r>
              <a:rPr lang="en-GB" dirty="0"/>
              <a:t>Coolant(Electrolyte) </a:t>
            </a:r>
            <a:r>
              <a:rPr lang="en-GB" dirty="0" err="1"/>
              <a:t>Flowrate</a:t>
            </a:r>
            <a:r>
              <a:rPr lang="en-GB" dirty="0"/>
              <a:t> = 20.738kg/</a:t>
            </a:r>
            <a:r>
              <a:rPr lang="en-GB" dirty="0" err="1"/>
              <a:t>hr</a:t>
            </a:r>
            <a:endParaRPr lang="en-GB" dirty="0"/>
          </a:p>
          <a:p>
            <a:endParaRPr lang="en-GB" dirty="0"/>
          </a:p>
          <a:p>
            <a:r>
              <a:rPr lang="en-GB" dirty="0"/>
              <a:t>Split between the product  streams = 10.369 kg/</a:t>
            </a:r>
            <a:r>
              <a:rPr lang="en-GB" dirty="0" err="1"/>
              <a:t>hr</a:t>
            </a:r>
            <a:r>
              <a:rPr lang="en-GB" dirty="0"/>
              <a:t> each</a:t>
            </a:r>
          </a:p>
          <a:p>
            <a:endParaRPr lang="en-GB" dirty="0"/>
          </a:p>
          <a:p>
            <a:pPr marL="0" indent="0">
              <a:buNone/>
            </a:pPr>
            <a:endParaRPr lang="en-GB" sz="1900" dirty="0"/>
          </a:p>
          <a:p>
            <a:pPr marL="0" indent="0">
              <a:buNone/>
            </a:pPr>
            <a:endParaRPr lang="en-GB" sz="1900" dirty="0"/>
          </a:p>
          <a:p>
            <a:pPr marL="0" indent="0">
              <a:buNone/>
            </a:pPr>
            <a:r>
              <a:rPr lang="en-GB" sz="1900" dirty="0"/>
              <a:t>http://www.hydrogenics.com/assets/pdfs/Industrial%20brochure_English.pdf</a:t>
            </a:r>
          </a:p>
          <a:p>
            <a:endParaRPr lang="en-GB" dirty="0"/>
          </a:p>
        </p:txBody>
      </p:sp>
    </p:spTree>
    <p:extLst>
      <p:ext uri="{BB962C8B-B14F-4D97-AF65-F5344CB8AC3E}">
        <p14:creationId xmlns:p14="http://schemas.microsoft.com/office/powerpoint/2010/main" val="3472694747"/>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494631"/>
            <a:ext cx="9192975"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593952"/>
            <a:ext cx="8229600" cy="1143000"/>
          </a:xfrm>
        </p:spPr>
        <p:txBody>
          <a:bodyPr>
            <a:normAutofit/>
          </a:bodyPr>
          <a:lstStyle/>
          <a:p>
            <a:r>
              <a:rPr lang="en-GB" dirty="0"/>
              <a:t>Exit Stream Composition</a:t>
            </a:r>
          </a:p>
        </p:txBody>
      </p:sp>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696045" y="1510681"/>
            <a:ext cx="7174017" cy="5300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67954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764704"/>
            <a:ext cx="8229600" cy="1143000"/>
          </a:xfrm>
        </p:spPr>
        <p:txBody>
          <a:bodyPr>
            <a:normAutofit/>
          </a:bodyPr>
          <a:lstStyle/>
          <a:p>
            <a:r>
              <a:rPr lang="en-US" altLang="zh-CN" dirty="0"/>
              <a:t>Gas-Liquid Separation</a:t>
            </a:r>
            <a:endParaRPr lang="en-GB" dirty="0"/>
          </a:p>
        </p:txBody>
      </p:sp>
      <p:sp>
        <p:nvSpPr>
          <p:cNvPr id="3" name="Content Placeholder 2"/>
          <p:cNvSpPr>
            <a:spLocks noGrp="1"/>
          </p:cNvSpPr>
          <p:nvPr>
            <p:ph idx="1"/>
          </p:nvPr>
        </p:nvSpPr>
        <p:spPr>
          <a:xfrm>
            <a:off x="251520" y="1916832"/>
            <a:ext cx="8435280" cy="4209331"/>
          </a:xfrm>
        </p:spPr>
        <p:txBody>
          <a:bodyPr>
            <a:normAutofit fontScale="77500" lnSpcReduction="20000"/>
          </a:bodyPr>
          <a:lstStyle/>
          <a:p>
            <a:pPr marL="609600" indent="-609600">
              <a:buFontTx/>
              <a:buAutoNum type="arabicPeriod"/>
            </a:pPr>
            <a:r>
              <a:rPr lang="en-US" altLang="zh-CN" dirty="0" smtClean="0"/>
              <a:t> Gravity </a:t>
            </a:r>
            <a:r>
              <a:rPr lang="en-US" altLang="zh-CN" dirty="0"/>
              <a:t>– System is operating under low  gravity</a:t>
            </a:r>
          </a:p>
          <a:p>
            <a:pPr marL="609600" indent="-609600"/>
            <a:endParaRPr lang="en-US" altLang="zh-CN" dirty="0"/>
          </a:p>
          <a:p>
            <a:pPr marL="0" indent="0">
              <a:buNone/>
            </a:pPr>
            <a:r>
              <a:rPr lang="en-US" altLang="zh-CN" dirty="0"/>
              <a:t>2.    </a:t>
            </a:r>
            <a:r>
              <a:rPr lang="en-US" altLang="zh-CN" dirty="0" smtClean="0"/>
              <a:t>  Distillation </a:t>
            </a:r>
            <a:r>
              <a:rPr lang="en-US" altLang="zh-CN" dirty="0"/>
              <a:t>– Similar to gravity system, not suitable to </a:t>
            </a:r>
          </a:p>
          <a:p>
            <a:pPr marL="0" indent="0">
              <a:buNone/>
            </a:pPr>
            <a:r>
              <a:rPr lang="en-US" altLang="zh-CN" dirty="0"/>
              <a:t>                          </a:t>
            </a:r>
            <a:r>
              <a:rPr lang="en-US" altLang="zh-CN" dirty="0" smtClean="0"/>
              <a:t>     </a:t>
            </a:r>
            <a:r>
              <a:rPr lang="en-US" altLang="zh-CN" dirty="0"/>
              <a:t>gas-liquid separation.</a:t>
            </a:r>
          </a:p>
          <a:p>
            <a:pPr marL="609600" indent="-609600"/>
            <a:endParaRPr lang="en-US" altLang="zh-CN" dirty="0"/>
          </a:p>
          <a:p>
            <a:pPr marL="609600" indent="-609600">
              <a:buFontTx/>
              <a:buAutoNum type="arabicPeriod" startAt="3"/>
            </a:pPr>
            <a:r>
              <a:rPr lang="en-US" altLang="zh-CN" dirty="0"/>
              <a:t>Adsorption – Complex adsorption/desorption process, </a:t>
            </a:r>
          </a:p>
          <a:p>
            <a:pPr marL="0" indent="0">
              <a:buNone/>
            </a:pPr>
            <a:r>
              <a:rPr lang="en-US" altLang="zh-CN" dirty="0"/>
              <a:t>                              </a:t>
            </a:r>
            <a:r>
              <a:rPr lang="en-US" altLang="zh-CN" dirty="0" smtClean="0"/>
              <a:t>   adsorbents </a:t>
            </a:r>
            <a:r>
              <a:rPr lang="en-US" altLang="zh-CN" dirty="0"/>
              <a:t>decrease the water purity.</a:t>
            </a:r>
          </a:p>
          <a:p>
            <a:pPr marL="609600" indent="-609600"/>
            <a:endParaRPr lang="en-US" altLang="zh-CN" dirty="0"/>
          </a:p>
          <a:p>
            <a:pPr marL="609600" indent="-609600">
              <a:buFontTx/>
              <a:buAutoNum type="arabicPeriod" startAt="4"/>
            </a:pPr>
            <a:r>
              <a:rPr lang="en-US" altLang="zh-CN" dirty="0"/>
              <a:t>Membrane – The size of the molecule of water is bigger </a:t>
            </a:r>
          </a:p>
          <a:p>
            <a:pPr marL="0" indent="0">
              <a:buNone/>
            </a:pPr>
            <a:r>
              <a:rPr lang="en-US" altLang="zh-CN" dirty="0"/>
              <a:t>                             </a:t>
            </a:r>
            <a:r>
              <a:rPr lang="en-US" altLang="zh-CN" dirty="0" smtClean="0"/>
              <a:t>    than  </a:t>
            </a:r>
            <a:r>
              <a:rPr lang="en-US" altLang="zh-CN" dirty="0"/>
              <a:t>the size of gas’ molecule</a:t>
            </a:r>
            <a:endParaRPr lang="en-GB" dirty="0"/>
          </a:p>
        </p:txBody>
      </p:sp>
    </p:spTree>
    <p:extLst>
      <p:ext uri="{BB962C8B-B14F-4D97-AF65-F5344CB8AC3E}">
        <p14:creationId xmlns:p14="http://schemas.microsoft.com/office/powerpoint/2010/main" val="359328458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395536" y="620688"/>
            <a:ext cx="8229600" cy="1143000"/>
          </a:xfrm>
        </p:spPr>
        <p:txBody>
          <a:bodyPr>
            <a:normAutofit/>
          </a:bodyPr>
          <a:lstStyle/>
          <a:p>
            <a:r>
              <a:rPr lang="en-GB" dirty="0"/>
              <a:t>Block Flow Diagram</a:t>
            </a:r>
          </a:p>
        </p:txBody>
      </p:sp>
      <p:sp>
        <p:nvSpPr>
          <p:cNvPr id="24" name="Content Placeholder 23"/>
          <p:cNvSpPr>
            <a:spLocks noGrp="1"/>
          </p:cNvSpPr>
          <p:nvPr>
            <p:ph idx="1"/>
          </p:nvPr>
        </p:nvSpPr>
        <p:spPr/>
        <p:txBody>
          <a:bodyPr/>
          <a:lstStyle/>
          <a:p>
            <a:pPr marL="0" indent="0">
              <a:buNone/>
            </a:pPr>
            <a:r>
              <a:rPr lang="en-US" dirty="0"/>
              <a:t> </a:t>
            </a:r>
          </a:p>
        </p:txBody>
      </p:sp>
      <p:pic>
        <p:nvPicPr>
          <p:cNvPr id="2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 y="1484784"/>
            <a:ext cx="9144000" cy="5112568"/>
          </a:xfrm>
          <a:prstGeom prst="rect">
            <a:avLst/>
          </a:prstGeom>
          <a:noFill/>
          <a:ln>
            <a:noFill/>
          </a:ln>
          <a:effectLst/>
        </p:spPr>
      </p:pic>
      <p:sp>
        <p:nvSpPr>
          <p:cNvPr id="28" name="Oval 27"/>
          <p:cNvSpPr/>
          <p:nvPr/>
        </p:nvSpPr>
        <p:spPr>
          <a:xfrm>
            <a:off x="755576" y="2204864"/>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1</a:t>
            </a:r>
            <a:endParaRPr lang="en-GB" dirty="0">
              <a:solidFill>
                <a:srgbClr val="FF0000"/>
              </a:solidFill>
            </a:endParaRPr>
          </a:p>
        </p:txBody>
      </p:sp>
      <p:sp>
        <p:nvSpPr>
          <p:cNvPr id="29" name="Oval 28"/>
          <p:cNvSpPr/>
          <p:nvPr/>
        </p:nvSpPr>
        <p:spPr>
          <a:xfrm>
            <a:off x="2267744" y="234888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2</a:t>
            </a:r>
          </a:p>
        </p:txBody>
      </p:sp>
      <p:sp>
        <p:nvSpPr>
          <p:cNvPr id="30" name="Oval 29"/>
          <p:cNvSpPr/>
          <p:nvPr/>
        </p:nvSpPr>
        <p:spPr>
          <a:xfrm>
            <a:off x="7668344" y="378904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3</a:t>
            </a:r>
          </a:p>
        </p:txBody>
      </p:sp>
      <p:sp>
        <p:nvSpPr>
          <p:cNvPr id="31" name="Oval 30"/>
          <p:cNvSpPr/>
          <p:nvPr/>
        </p:nvSpPr>
        <p:spPr>
          <a:xfrm>
            <a:off x="5364088" y="4077072"/>
            <a:ext cx="432048" cy="432048"/>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4</a:t>
            </a:r>
          </a:p>
        </p:txBody>
      </p:sp>
      <p:sp>
        <p:nvSpPr>
          <p:cNvPr id="32" name="Oval 31"/>
          <p:cNvSpPr/>
          <p:nvPr/>
        </p:nvSpPr>
        <p:spPr>
          <a:xfrm>
            <a:off x="3203848" y="3861048"/>
            <a:ext cx="432048" cy="431765"/>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5</a:t>
            </a:r>
          </a:p>
        </p:txBody>
      </p:sp>
      <p:sp>
        <p:nvSpPr>
          <p:cNvPr id="33" name="Oval 32"/>
          <p:cNvSpPr/>
          <p:nvPr/>
        </p:nvSpPr>
        <p:spPr>
          <a:xfrm>
            <a:off x="4355976" y="6093296"/>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6</a:t>
            </a:r>
            <a:endParaRPr lang="en-GB" dirty="0">
              <a:solidFill>
                <a:srgbClr val="FF0000"/>
              </a:solidFill>
            </a:endParaRPr>
          </a:p>
        </p:txBody>
      </p:sp>
      <p:sp>
        <p:nvSpPr>
          <p:cNvPr id="34" name="Oval 33"/>
          <p:cNvSpPr/>
          <p:nvPr/>
        </p:nvSpPr>
        <p:spPr>
          <a:xfrm>
            <a:off x="5940152" y="4653136"/>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7</a:t>
            </a:r>
            <a:endParaRPr lang="en-GB" dirty="0">
              <a:solidFill>
                <a:srgbClr val="FF0000"/>
              </a:solidFill>
            </a:endParaRPr>
          </a:p>
        </p:txBody>
      </p:sp>
      <p:sp>
        <p:nvSpPr>
          <p:cNvPr id="35" name="Oval 34"/>
          <p:cNvSpPr/>
          <p:nvPr/>
        </p:nvSpPr>
        <p:spPr>
          <a:xfrm>
            <a:off x="7308304" y="594928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8</a:t>
            </a:r>
            <a:endParaRPr lang="en-GB" dirty="0">
              <a:solidFill>
                <a:srgbClr val="FF0000"/>
              </a:solidFill>
            </a:endParaRPr>
          </a:p>
        </p:txBody>
      </p:sp>
    </p:spTree>
    <p:extLst>
      <p:ext uri="{BB962C8B-B14F-4D97-AF65-F5344CB8AC3E}">
        <p14:creationId xmlns:p14="http://schemas.microsoft.com/office/powerpoint/2010/main" val="1559557856"/>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836712"/>
            <a:ext cx="8229600" cy="1143000"/>
          </a:xfrm>
        </p:spPr>
        <p:txBody>
          <a:bodyPr>
            <a:normAutofit/>
          </a:bodyPr>
          <a:lstStyle/>
          <a:p>
            <a:r>
              <a:rPr lang="en-US" altLang="zh-CN" dirty="0"/>
              <a:t>Centrifugal Separator</a:t>
            </a:r>
            <a:endParaRPr lang="en-GB" dirty="0"/>
          </a:p>
        </p:txBody>
      </p:sp>
      <p:sp>
        <p:nvSpPr>
          <p:cNvPr id="3" name="Content Placeholder 2"/>
          <p:cNvSpPr>
            <a:spLocks noGrp="1"/>
          </p:cNvSpPr>
          <p:nvPr>
            <p:ph idx="1"/>
          </p:nvPr>
        </p:nvSpPr>
        <p:spPr>
          <a:xfrm>
            <a:off x="251520" y="1916832"/>
            <a:ext cx="8435280" cy="4209331"/>
          </a:xfrm>
        </p:spPr>
        <p:txBody>
          <a:bodyPr>
            <a:normAutofit fontScale="92500" lnSpcReduction="20000"/>
          </a:bodyPr>
          <a:lstStyle/>
          <a:p>
            <a:pPr>
              <a:lnSpc>
                <a:spcPct val="80000"/>
              </a:lnSpc>
            </a:pPr>
            <a:r>
              <a:rPr lang="en-US" altLang="zh-CN" dirty="0"/>
              <a:t>Centrifugal separator is the best choice for separate oxygen or hydrogen bubble from electrolyte flow</a:t>
            </a:r>
          </a:p>
          <a:p>
            <a:pPr>
              <a:lnSpc>
                <a:spcPct val="80000"/>
              </a:lnSpc>
            </a:pPr>
            <a:endParaRPr lang="en-US" altLang="zh-CN" dirty="0"/>
          </a:p>
          <a:p>
            <a:pPr>
              <a:lnSpc>
                <a:spcPct val="80000"/>
              </a:lnSpc>
            </a:pPr>
            <a:r>
              <a:rPr lang="en-US" altLang="zh-CN" dirty="0"/>
              <a:t>Centrifugal separation occurs when a mixture in the machine's chamber is spun very quickly, and heavy materials (in this case, electrolyte) typically settle differently than lighter ones (bubble). </a:t>
            </a:r>
          </a:p>
          <a:p>
            <a:pPr>
              <a:lnSpc>
                <a:spcPct val="80000"/>
              </a:lnSpc>
            </a:pPr>
            <a:endParaRPr lang="en-US" altLang="zh-CN" dirty="0"/>
          </a:p>
          <a:p>
            <a:pPr>
              <a:lnSpc>
                <a:spcPct val="80000"/>
              </a:lnSpc>
            </a:pPr>
            <a:r>
              <a:rPr lang="en-US" altLang="zh-CN" dirty="0"/>
              <a:t>Electrolyte is then typically collected from the bottom and bubble can be collected, as it rises to the top and through an exit opening in the centrifugal separator </a:t>
            </a:r>
          </a:p>
          <a:p>
            <a:endParaRPr lang="en-GB" dirty="0"/>
          </a:p>
        </p:txBody>
      </p:sp>
    </p:spTree>
    <p:extLst>
      <p:ext uri="{BB962C8B-B14F-4D97-AF65-F5344CB8AC3E}">
        <p14:creationId xmlns:p14="http://schemas.microsoft.com/office/powerpoint/2010/main" val="373657758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836712"/>
            <a:ext cx="8229600" cy="1143000"/>
          </a:xfrm>
        </p:spPr>
        <p:txBody>
          <a:bodyPr>
            <a:normAutofit/>
          </a:bodyPr>
          <a:lstStyle/>
          <a:p>
            <a:r>
              <a:rPr lang="en-US" altLang="zh-CN" dirty="0"/>
              <a:t>Separator Design Basis</a:t>
            </a:r>
            <a:endParaRPr lang="en-GB" dirty="0"/>
          </a:p>
        </p:txBody>
      </p:sp>
      <p:sp>
        <p:nvSpPr>
          <p:cNvPr id="3" name="Content Placeholder 2"/>
          <p:cNvSpPr>
            <a:spLocks noGrp="1"/>
          </p:cNvSpPr>
          <p:nvPr>
            <p:ph idx="1"/>
          </p:nvPr>
        </p:nvSpPr>
        <p:spPr>
          <a:xfrm>
            <a:off x="251520" y="1916832"/>
            <a:ext cx="8435280" cy="4209331"/>
          </a:xfrm>
        </p:spPr>
        <p:txBody>
          <a:bodyPr>
            <a:normAutofit fontScale="92500"/>
          </a:bodyPr>
          <a:lstStyle/>
          <a:p>
            <a:pPr marL="609600" indent="-609600">
              <a:lnSpc>
                <a:spcPct val="90000"/>
              </a:lnSpc>
              <a:buFontTx/>
              <a:buNone/>
            </a:pPr>
            <a:r>
              <a:rPr lang="en-US" altLang="zh-CN" dirty="0"/>
              <a:t>Assumptions:</a:t>
            </a:r>
          </a:p>
          <a:p>
            <a:pPr marL="609600" indent="-609600">
              <a:lnSpc>
                <a:spcPct val="90000"/>
              </a:lnSpc>
              <a:buFontTx/>
              <a:buNone/>
            </a:pPr>
            <a:endParaRPr lang="en-US" altLang="zh-CN" dirty="0"/>
          </a:p>
          <a:p>
            <a:pPr marL="609600" indent="-609600">
              <a:lnSpc>
                <a:spcPct val="90000"/>
              </a:lnSpc>
              <a:buFontTx/>
              <a:buAutoNum type="arabicPeriod"/>
            </a:pPr>
            <a:r>
              <a:rPr lang="en-US" altLang="zh-CN" dirty="0"/>
              <a:t>All bubbles in liquid phase are evenly distributed</a:t>
            </a:r>
          </a:p>
          <a:p>
            <a:pPr marL="609600" indent="-609600">
              <a:lnSpc>
                <a:spcPct val="90000"/>
              </a:lnSpc>
              <a:buFontTx/>
              <a:buAutoNum type="arabicPeriod"/>
            </a:pPr>
            <a:r>
              <a:rPr lang="en-US" altLang="zh-CN" dirty="0"/>
              <a:t>The density of liquid phase is uniform</a:t>
            </a:r>
          </a:p>
          <a:p>
            <a:pPr marL="609600" indent="-609600">
              <a:lnSpc>
                <a:spcPct val="90000"/>
              </a:lnSpc>
              <a:buFontTx/>
              <a:buAutoNum type="arabicPeriod"/>
            </a:pPr>
            <a:r>
              <a:rPr lang="en-US" altLang="zh-CN" dirty="0"/>
              <a:t>Gas-Liquid mixture make a rotary motions with the same velocity in the centrifugal chamber</a:t>
            </a:r>
          </a:p>
          <a:p>
            <a:pPr marL="609600" indent="-609600">
              <a:lnSpc>
                <a:spcPct val="90000"/>
              </a:lnSpc>
              <a:buFontTx/>
              <a:buAutoNum type="arabicPeriod"/>
            </a:pPr>
            <a:r>
              <a:rPr lang="en-US" altLang="zh-CN" dirty="0"/>
              <a:t>Neglect the action of gravity, only consider centrifugal force during the separation process.</a:t>
            </a:r>
          </a:p>
          <a:p>
            <a:pPr marL="0" indent="0">
              <a:buNone/>
            </a:pPr>
            <a:endParaRPr lang="en-GB" dirty="0"/>
          </a:p>
        </p:txBody>
      </p:sp>
    </p:spTree>
    <p:extLst>
      <p:ext uri="{BB962C8B-B14F-4D97-AF65-F5344CB8AC3E}">
        <p14:creationId xmlns:p14="http://schemas.microsoft.com/office/powerpoint/2010/main" val="173905566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4153"/>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239136" y="692696"/>
            <a:ext cx="8229600" cy="1143000"/>
          </a:xfrm>
        </p:spPr>
        <p:txBody>
          <a:bodyPr>
            <a:normAutofit fontScale="90000"/>
          </a:bodyPr>
          <a:lstStyle/>
          <a:p>
            <a:r>
              <a:rPr lang="en-US" altLang="zh-CN" b="1" dirty="0"/>
              <a:t>GAS-LIQUID CYLINDRICAL CYCLONE</a:t>
            </a:r>
            <a:endParaRPr lang="en-GB" dirty="0"/>
          </a:p>
        </p:txBody>
      </p:sp>
      <p:pic>
        <p:nvPicPr>
          <p:cNvPr id="19" name="Picture 4"/>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1691680" y="1844824"/>
            <a:ext cx="5472608" cy="4281339"/>
          </a:xfrm>
          <a:noFill/>
          <a:ln/>
        </p:spPr>
      </p:pic>
    </p:spTree>
    <p:extLst>
      <p:ext uri="{BB962C8B-B14F-4D97-AF65-F5344CB8AC3E}">
        <p14:creationId xmlns:p14="http://schemas.microsoft.com/office/powerpoint/2010/main" val="193554508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323528" y="692696"/>
            <a:ext cx="8229600" cy="1143000"/>
          </a:xfrm>
        </p:spPr>
        <p:txBody>
          <a:bodyPr>
            <a:normAutofit/>
          </a:bodyPr>
          <a:lstStyle/>
          <a:p>
            <a:r>
              <a:rPr lang="en-GB" dirty="0"/>
              <a:t>Point 1 – Urine Inlet</a:t>
            </a:r>
          </a:p>
        </p:txBody>
      </p:sp>
      <p:sp>
        <p:nvSpPr>
          <p:cNvPr id="3" name="Content Placeholder 2"/>
          <p:cNvSpPr>
            <a:spLocks noGrp="1"/>
          </p:cNvSpPr>
          <p:nvPr>
            <p:ph idx="1"/>
          </p:nvPr>
        </p:nvSpPr>
        <p:spPr>
          <a:xfrm>
            <a:off x="251520" y="1772816"/>
            <a:ext cx="8435280" cy="4353347"/>
          </a:xfrm>
        </p:spPr>
        <p:txBody>
          <a:bodyPr>
            <a:normAutofit/>
          </a:bodyPr>
          <a:lstStyle/>
          <a:p>
            <a:r>
              <a:rPr lang="en-GB" sz="2400" dirty="0"/>
              <a:t>Composition of urine entering system:</a:t>
            </a:r>
          </a:p>
          <a:p>
            <a:pPr marL="457200" lvl="1" indent="0">
              <a:buNone/>
            </a:pPr>
            <a:endParaRPr lang="en-GB" dirty="0" smtClean="0"/>
          </a:p>
          <a:p>
            <a:pPr marL="457200" lvl="1" indent="0">
              <a:buNone/>
            </a:pPr>
            <a:endParaRPr lang="en-GB" dirty="0"/>
          </a:p>
          <a:p>
            <a:endParaRPr lang="en-GB" dirty="0"/>
          </a:p>
          <a:p>
            <a:pPr marL="0" indent="0">
              <a:buNone/>
            </a:pPr>
            <a:endParaRPr lang="en-GB" dirty="0"/>
          </a:p>
          <a:p>
            <a:r>
              <a:rPr lang="en-GB" sz="2400" dirty="0"/>
              <a:t>Each crew member produces 2kg/day</a:t>
            </a:r>
          </a:p>
          <a:p>
            <a:r>
              <a:rPr lang="en-GB" sz="2400" dirty="0"/>
              <a:t>This results in 20kg/day for the whole 10 man crew</a:t>
            </a:r>
          </a:p>
          <a:p>
            <a:pPr marL="0" indent="0">
              <a:buNone/>
            </a:pPr>
            <a:endParaRPr lang="en-GB" dirty="0"/>
          </a:p>
        </p:txBody>
      </p:sp>
      <p:pic>
        <p:nvPicPr>
          <p:cNvPr id="19" name="Picture 18" descr="Untitled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0300" y="2451100"/>
            <a:ext cx="4327872" cy="1950590"/>
          </a:xfrm>
          <a:prstGeom prst="rect">
            <a:avLst/>
          </a:prstGeom>
        </p:spPr>
      </p:pic>
    </p:spTree>
    <p:extLst>
      <p:ext uri="{BB962C8B-B14F-4D97-AF65-F5344CB8AC3E}">
        <p14:creationId xmlns:p14="http://schemas.microsoft.com/office/powerpoint/2010/main" val="1274131633"/>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395536" y="620688"/>
            <a:ext cx="8229600" cy="1143000"/>
          </a:xfrm>
        </p:spPr>
        <p:txBody>
          <a:bodyPr>
            <a:normAutofit/>
          </a:bodyPr>
          <a:lstStyle/>
          <a:p>
            <a:r>
              <a:rPr lang="en-GB" dirty="0"/>
              <a:t>Block Flow Diagram</a:t>
            </a:r>
          </a:p>
        </p:txBody>
      </p:sp>
      <p:sp>
        <p:nvSpPr>
          <p:cNvPr id="24" name="Content Placeholder 23"/>
          <p:cNvSpPr>
            <a:spLocks noGrp="1"/>
          </p:cNvSpPr>
          <p:nvPr>
            <p:ph idx="1"/>
          </p:nvPr>
        </p:nvSpPr>
        <p:spPr/>
        <p:txBody>
          <a:bodyPr/>
          <a:lstStyle/>
          <a:p>
            <a:pPr marL="0" indent="0">
              <a:buNone/>
            </a:pPr>
            <a:r>
              <a:rPr lang="en-US" dirty="0"/>
              <a:t> </a:t>
            </a:r>
          </a:p>
        </p:txBody>
      </p:sp>
      <p:pic>
        <p:nvPicPr>
          <p:cNvPr id="2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 y="1484784"/>
            <a:ext cx="9144000" cy="5112568"/>
          </a:xfrm>
          <a:prstGeom prst="rect">
            <a:avLst/>
          </a:prstGeom>
          <a:noFill/>
          <a:ln>
            <a:noFill/>
          </a:ln>
          <a:effectLst/>
        </p:spPr>
      </p:pic>
      <p:sp>
        <p:nvSpPr>
          <p:cNvPr id="28" name="Oval 27"/>
          <p:cNvSpPr/>
          <p:nvPr/>
        </p:nvSpPr>
        <p:spPr>
          <a:xfrm>
            <a:off x="755576" y="2204864"/>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1</a:t>
            </a:r>
            <a:endParaRPr lang="en-GB" dirty="0">
              <a:solidFill>
                <a:srgbClr val="FF0000"/>
              </a:solidFill>
            </a:endParaRPr>
          </a:p>
        </p:txBody>
      </p:sp>
      <p:sp>
        <p:nvSpPr>
          <p:cNvPr id="29" name="Oval 28"/>
          <p:cNvSpPr/>
          <p:nvPr/>
        </p:nvSpPr>
        <p:spPr>
          <a:xfrm>
            <a:off x="2267744" y="234888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2</a:t>
            </a:r>
          </a:p>
        </p:txBody>
      </p:sp>
      <p:sp>
        <p:nvSpPr>
          <p:cNvPr id="30" name="Oval 29"/>
          <p:cNvSpPr/>
          <p:nvPr/>
        </p:nvSpPr>
        <p:spPr>
          <a:xfrm>
            <a:off x="7668344" y="378904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3</a:t>
            </a:r>
          </a:p>
        </p:txBody>
      </p:sp>
      <p:sp>
        <p:nvSpPr>
          <p:cNvPr id="31" name="Oval 30"/>
          <p:cNvSpPr/>
          <p:nvPr/>
        </p:nvSpPr>
        <p:spPr>
          <a:xfrm>
            <a:off x="5364088" y="4077072"/>
            <a:ext cx="432048" cy="432048"/>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4</a:t>
            </a:r>
          </a:p>
        </p:txBody>
      </p:sp>
      <p:sp>
        <p:nvSpPr>
          <p:cNvPr id="32" name="Oval 31"/>
          <p:cNvSpPr/>
          <p:nvPr/>
        </p:nvSpPr>
        <p:spPr>
          <a:xfrm>
            <a:off x="3203848" y="3861048"/>
            <a:ext cx="432048" cy="431765"/>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0000"/>
                </a:solidFill>
              </a:rPr>
              <a:t>5</a:t>
            </a:r>
          </a:p>
        </p:txBody>
      </p:sp>
      <p:sp>
        <p:nvSpPr>
          <p:cNvPr id="33" name="Oval 32"/>
          <p:cNvSpPr/>
          <p:nvPr/>
        </p:nvSpPr>
        <p:spPr>
          <a:xfrm>
            <a:off x="4355976" y="6093296"/>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6</a:t>
            </a:r>
            <a:endParaRPr lang="en-GB" dirty="0">
              <a:solidFill>
                <a:srgbClr val="FF0000"/>
              </a:solidFill>
            </a:endParaRPr>
          </a:p>
        </p:txBody>
      </p:sp>
      <p:sp>
        <p:nvSpPr>
          <p:cNvPr id="34" name="Oval 33"/>
          <p:cNvSpPr/>
          <p:nvPr/>
        </p:nvSpPr>
        <p:spPr>
          <a:xfrm>
            <a:off x="5940152" y="4653136"/>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7</a:t>
            </a:r>
            <a:endParaRPr lang="en-GB" dirty="0">
              <a:solidFill>
                <a:srgbClr val="FF0000"/>
              </a:solidFill>
            </a:endParaRPr>
          </a:p>
        </p:txBody>
      </p:sp>
      <p:sp>
        <p:nvSpPr>
          <p:cNvPr id="35" name="Oval 34"/>
          <p:cNvSpPr/>
          <p:nvPr/>
        </p:nvSpPr>
        <p:spPr>
          <a:xfrm>
            <a:off x="7308304" y="5949280"/>
            <a:ext cx="576064" cy="576064"/>
          </a:xfrm>
          <a:prstGeom prst="ellipse">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8</a:t>
            </a:r>
            <a:endParaRPr lang="en-GB" dirty="0">
              <a:solidFill>
                <a:srgbClr val="FF0000"/>
              </a:solidFill>
            </a:endParaRPr>
          </a:p>
        </p:txBody>
      </p:sp>
    </p:spTree>
    <p:extLst>
      <p:ext uri="{BB962C8B-B14F-4D97-AF65-F5344CB8AC3E}">
        <p14:creationId xmlns:p14="http://schemas.microsoft.com/office/powerpoint/2010/main" val="2292298198"/>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323528" y="692696"/>
            <a:ext cx="8229600" cy="1143000"/>
          </a:xfrm>
        </p:spPr>
        <p:txBody>
          <a:bodyPr>
            <a:normAutofit/>
          </a:bodyPr>
          <a:lstStyle/>
          <a:p>
            <a:r>
              <a:rPr lang="en-GB" dirty="0"/>
              <a:t>Point 2 - </a:t>
            </a:r>
            <a:r>
              <a:rPr lang="en-GB" dirty="0" err="1"/>
              <a:t>Pretreatment</a:t>
            </a:r>
            <a:endParaRPr lang="en-GB" dirty="0"/>
          </a:p>
        </p:txBody>
      </p:sp>
      <p:sp>
        <p:nvSpPr>
          <p:cNvPr id="3" name="Content Placeholder 2"/>
          <p:cNvSpPr>
            <a:spLocks noGrp="1"/>
          </p:cNvSpPr>
          <p:nvPr>
            <p:ph idx="1"/>
          </p:nvPr>
        </p:nvSpPr>
        <p:spPr>
          <a:xfrm>
            <a:off x="251520" y="1772816"/>
            <a:ext cx="8435280" cy="4353347"/>
          </a:xfrm>
        </p:spPr>
        <p:txBody>
          <a:bodyPr>
            <a:normAutofit lnSpcReduction="10000"/>
          </a:bodyPr>
          <a:lstStyle/>
          <a:p>
            <a:r>
              <a:rPr lang="en-GB" sz="2400" dirty="0"/>
              <a:t>Components used in pre-treatment:</a:t>
            </a:r>
          </a:p>
          <a:p>
            <a:pPr lvl="1"/>
            <a:r>
              <a:rPr lang="en-GB" sz="2000" b="1" dirty="0"/>
              <a:t>Chromium Trioxide </a:t>
            </a:r>
            <a:r>
              <a:rPr lang="en-GB" sz="2000" dirty="0"/>
              <a:t>acts as a germicide and an oxidant</a:t>
            </a:r>
          </a:p>
          <a:p>
            <a:pPr lvl="1"/>
            <a:r>
              <a:rPr lang="en-GB" sz="2000" b="1" dirty="0"/>
              <a:t>Copper sulphate </a:t>
            </a:r>
            <a:r>
              <a:rPr lang="en-GB" sz="2000" dirty="0"/>
              <a:t>prevents </a:t>
            </a:r>
            <a:r>
              <a:rPr lang="en-GB" sz="2000" dirty="0" err="1"/>
              <a:t>mold</a:t>
            </a:r>
            <a:r>
              <a:rPr lang="en-GB" sz="2000" dirty="0"/>
              <a:t> forming</a:t>
            </a:r>
          </a:p>
          <a:p>
            <a:pPr lvl="1"/>
            <a:r>
              <a:rPr lang="en-GB" sz="2000" b="1" dirty="0"/>
              <a:t>Sulphuric acid </a:t>
            </a:r>
            <a:r>
              <a:rPr lang="en-GB" sz="2000" dirty="0"/>
              <a:t>is used to fix ammonia which would otherwise be dissolved</a:t>
            </a:r>
          </a:p>
          <a:p>
            <a:r>
              <a:rPr lang="en-GB" sz="2400" dirty="0"/>
              <a:t>Composition of pre-treatment solution:</a:t>
            </a:r>
          </a:p>
          <a:p>
            <a:endParaRPr lang="en-GB" sz="2400" dirty="0"/>
          </a:p>
          <a:p>
            <a:endParaRPr lang="en-GB" sz="2400" dirty="0"/>
          </a:p>
          <a:p>
            <a:endParaRPr lang="en-GB" sz="2400" dirty="0" smtClean="0"/>
          </a:p>
          <a:p>
            <a:endParaRPr lang="en-GB" sz="2400" dirty="0"/>
          </a:p>
          <a:p>
            <a:r>
              <a:rPr lang="en-GB" sz="2400" dirty="0"/>
              <a:t>1 litre of urine is treated with 4 ml of this aqueous solution</a:t>
            </a:r>
          </a:p>
          <a:p>
            <a:pPr marL="0" indent="0">
              <a:buNone/>
            </a:pPr>
            <a:endParaRPr lang="en-GB" dirty="0"/>
          </a:p>
        </p:txBody>
      </p:sp>
      <p:pic>
        <p:nvPicPr>
          <p:cNvPr id="12" name="Picture 11" descr="Untitled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4" y="4005064"/>
            <a:ext cx="4114526" cy="1371509"/>
          </a:xfrm>
          <a:prstGeom prst="rect">
            <a:avLst/>
          </a:prstGeom>
        </p:spPr>
      </p:pic>
    </p:spTree>
    <p:extLst>
      <p:ext uri="{BB962C8B-B14F-4D97-AF65-F5344CB8AC3E}">
        <p14:creationId xmlns:p14="http://schemas.microsoft.com/office/powerpoint/2010/main" val="2323667018"/>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323528" y="692696"/>
            <a:ext cx="8229600" cy="1143000"/>
          </a:xfrm>
        </p:spPr>
        <p:txBody>
          <a:bodyPr>
            <a:normAutofit fontScale="90000"/>
          </a:bodyPr>
          <a:lstStyle/>
          <a:p>
            <a:r>
              <a:rPr lang="en-GB" dirty="0"/>
              <a:t>Why Vapour Compression Distillation?</a:t>
            </a:r>
          </a:p>
        </p:txBody>
      </p:sp>
      <p:sp>
        <p:nvSpPr>
          <p:cNvPr id="3" name="Content Placeholder 2"/>
          <p:cNvSpPr>
            <a:spLocks noGrp="1"/>
          </p:cNvSpPr>
          <p:nvPr>
            <p:ph idx="1"/>
          </p:nvPr>
        </p:nvSpPr>
        <p:spPr>
          <a:xfrm>
            <a:off x="251520" y="1772816"/>
            <a:ext cx="8435280" cy="4353347"/>
          </a:xfrm>
        </p:spPr>
        <p:txBody>
          <a:bodyPr>
            <a:normAutofit/>
          </a:bodyPr>
          <a:lstStyle/>
          <a:p>
            <a:r>
              <a:rPr lang="en-GB" dirty="0"/>
              <a:t>Designed to mechanically mimic the earth’s natural cycle</a:t>
            </a:r>
          </a:p>
          <a:p>
            <a:r>
              <a:rPr lang="en-GB" dirty="0"/>
              <a:t>Energy efficiency is one of the major plus points of the VCD system</a:t>
            </a:r>
          </a:p>
          <a:p>
            <a:pPr lvl="1"/>
            <a:r>
              <a:rPr lang="en-GB" dirty="0"/>
              <a:t>VCD reuses heat from the condensation process to reheat the inlet feed</a:t>
            </a:r>
          </a:p>
          <a:p>
            <a:r>
              <a:rPr lang="en-GB" dirty="0"/>
              <a:t>Pending a requested paper for further analysis</a:t>
            </a:r>
          </a:p>
          <a:p>
            <a:pPr marL="0" indent="0">
              <a:buNone/>
            </a:pPr>
            <a:endParaRPr lang="en-GB" dirty="0"/>
          </a:p>
        </p:txBody>
      </p:sp>
    </p:spTree>
    <p:extLst>
      <p:ext uri="{BB962C8B-B14F-4D97-AF65-F5344CB8AC3E}">
        <p14:creationId xmlns:p14="http://schemas.microsoft.com/office/powerpoint/2010/main" val="3492919714"/>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2755</TotalTime>
  <Words>3206</Words>
  <Application>Microsoft Macintosh PowerPoint</Application>
  <PresentationFormat>On-screen Show (4:3)</PresentationFormat>
  <Paragraphs>1140</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Presentation 14th February</vt:lpstr>
      <vt:lpstr>Urine Processing Assembly (UPA) </vt:lpstr>
      <vt:lpstr>Block Flow Diagram</vt:lpstr>
      <vt:lpstr>BFD Legend</vt:lpstr>
      <vt:lpstr>Block Flow Diagram</vt:lpstr>
      <vt:lpstr>Point 1 – Urine Inlet</vt:lpstr>
      <vt:lpstr>Block Flow Diagram</vt:lpstr>
      <vt:lpstr>Point 2 - Pretreatment</vt:lpstr>
      <vt:lpstr>Why Vapour Compression Distillation?</vt:lpstr>
      <vt:lpstr>PowerPoint Presentation</vt:lpstr>
      <vt:lpstr>Mostly Liquid Separator and Particulate Filter</vt:lpstr>
      <vt:lpstr> </vt:lpstr>
      <vt:lpstr>PowerPoint Presentation</vt:lpstr>
      <vt:lpstr>Gas-Liquid Separator</vt:lpstr>
      <vt:lpstr>Membrane bioreactor</vt:lpstr>
      <vt:lpstr>PowerPoint Presentation</vt:lpstr>
      <vt:lpstr>Categorising risk</vt:lpstr>
      <vt:lpstr>Air Treatment </vt:lpstr>
      <vt:lpstr>Air Filtration and Trace Contaminant Removal System</vt:lpstr>
      <vt:lpstr>Air Filtration</vt:lpstr>
      <vt:lpstr>Trace Contaminant Removal</vt:lpstr>
      <vt:lpstr>CO2 Separation</vt:lpstr>
      <vt:lpstr>Desiccant Bed</vt:lpstr>
      <vt:lpstr>Desiccant Bed</vt:lpstr>
      <vt:lpstr>Pre-cooling</vt:lpstr>
      <vt:lpstr>Isosteric Heat of Adsorption</vt:lpstr>
      <vt:lpstr>Zeolite 5A Adsorbent Bed</vt:lpstr>
      <vt:lpstr>Efficient Mass Transfer </vt:lpstr>
      <vt:lpstr>Regeneration</vt:lpstr>
      <vt:lpstr>Cycle Times</vt:lpstr>
      <vt:lpstr>Redundancy by Duplication</vt:lpstr>
      <vt:lpstr>CO2 Treatment</vt:lpstr>
      <vt:lpstr>Sabatier Reactor</vt:lpstr>
      <vt:lpstr>Rate equation used to model </vt:lpstr>
      <vt:lpstr>Heat generation </vt:lpstr>
      <vt:lpstr>Isothermal vs non-isothermal performance</vt:lpstr>
      <vt:lpstr>Considerations given to air and water purity</vt:lpstr>
      <vt:lpstr>Solubility of gases in water</vt:lpstr>
      <vt:lpstr> </vt:lpstr>
      <vt:lpstr>Electrolysis Unit Design</vt:lpstr>
      <vt:lpstr>Design Basis</vt:lpstr>
      <vt:lpstr>Key Design Parameters</vt:lpstr>
      <vt:lpstr>Qualitative Design</vt:lpstr>
      <vt:lpstr>Quantitative Design</vt:lpstr>
      <vt:lpstr>Quantitative Design</vt:lpstr>
      <vt:lpstr>Quantitative Design</vt:lpstr>
      <vt:lpstr>Scaled Commercial Data</vt:lpstr>
      <vt:lpstr>Exit Stream Composition</vt:lpstr>
      <vt:lpstr>Gas-Liquid Separation</vt:lpstr>
      <vt:lpstr>Centrifugal Separator</vt:lpstr>
      <vt:lpstr>Separator Design Basis</vt:lpstr>
      <vt:lpstr>GAS-LIQUID CYLINDRICAL CYCLONE</vt:lpstr>
    </vt:vector>
  </TitlesOfParts>
  <Company>University of Edinburgh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Multi-Filtration Beds  The following table summaries that amount of Empty Bed Contact Time, along with the amount of kilograms that will pass in the allocated time based on the flow rate of 200.6kg/day.  The Volume in m3 was then determined.</dc:title>
  <dc:creator>DOIG Lois</dc:creator>
  <cp:lastModifiedBy>Lois Doig</cp:lastModifiedBy>
  <cp:revision>36</cp:revision>
  <dcterms:created xsi:type="dcterms:W3CDTF">2012-02-09T13:52:17Z</dcterms:created>
  <dcterms:modified xsi:type="dcterms:W3CDTF">2012-02-19T18:59:46Z</dcterms:modified>
</cp:coreProperties>
</file>